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26"/>
  </p:notesMasterIdLst>
  <p:handoutMasterIdLst>
    <p:handoutMasterId r:id="rId27"/>
  </p:handoutMasterIdLst>
  <p:sldIdLst>
    <p:sldId id="596" r:id="rId2"/>
    <p:sldId id="651" r:id="rId3"/>
    <p:sldId id="607" r:id="rId4"/>
    <p:sldId id="618" r:id="rId5"/>
    <p:sldId id="628" r:id="rId6"/>
    <p:sldId id="633" r:id="rId7"/>
    <p:sldId id="634" r:id="rId8"/>
    <p:sldId id="635" r:id="rId9"/>
    <p:sldId id="649" r:id="rId10"/>
    <p:sldId id="654" r:id="rId11"/>
    <p:sldId id="661" r:id="rId12"/>
    <p:sldId id="655" r:id="rId13"/>
    <p:sldId id="656" r:id="rId14"/>
    <p:sldId id="657" r:id="rId15"/>
    <p:sldId id="658" r:id="rId16"/>
    <p:sldId id="659" r:id="rId17"/>
    <p:sldId id="660" r:id="rId18"/>
    <p:sldId id="653" r:id="rId19"/>
    <p:sldId id="645" r:id="rId20"/>
    <p:sldId id="652" r:id="rId21"/>
    <p:sldId id="647" r:id="rId22"/>
    <p:sldId id="646" r:id="rId23"/>
    <p:sldId id="650" r:id="rId24"/>
    <p:sldId id="648" r:id="rId25"/>
  </p:sldIdLst>
  <p:sldSz cx="12190413" cy="6859588"/>
  <p:notesSz cx="6735763" cy="9866313"/>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544251" algn="l" rtl="0" fontAlgn="base">
      <a:spcBef>
        <a:spcPct val="0"/>
      </a:spcBef>
      <a:spcAft>
        <a:spcPct val="0"/>
      </a:spcAft>
      <a:defRPr kern="1200">
        <a:solidFill>
          <a:schemeClr val="tx1"/>
        </a:solidFill>
        <a:latin typeface="Calibri" pitchFamily="34" charset="0"/>
        <a:ea typeface="+mn-ea"/>
        <a:cs typeface="Arial" charset="0"/>
      </a:defRPr>
    </a:lvl2pPr>
    <a:lvl3pPr marL="1088502" algn="l" rtl="0" fontAlgn="base">
      <a:spcBef>
        <a:spcPct val="0"/>
      </a:spcBef>
      <a:spcAft>
        <a:spcPct val="0"/>
      </a:spcAft>
      <a:defRPr kern="1200">
        <a:solidFill>
          <a:schemeClr val="tx1"/>
        </a:solidFill>
        <a:latin typeface="Calibri" pitchFamily="34" charset="0"/>
        <a:ea typeface="+mn-ea"/>
        <a:cs typeface="Arial" charset="0"/>
      </a:defRPr>
    </a:lvl3pPr>
    <a:lvl4pPr marL="1632753" algn="l" rtl="0" fontAlgn="base">
      <a:spcBef>
        <a:spcPct val="0"/>
      </a:spcBef>
      <a:spcAft>
        <a:spcPct val="0"/>
      </a:spcAft>
      <a:defRPr kern="1200">
        <a:solidFill>
          <a:schemeClr val="tx1"/>
        </a:solidFill>
        <a:latin typeface="Calibri" pitchFamily="34" charset="0"/>
        <a:ea typeface="+mn-ea"/>
        <a:cs typeface="Arial" charset="0"/>
      </a:defRPr>
    </a:lvl4pPr>
    <a:lvl5pPr marL="2177004" algn="l" rtl="0" fontAlgn="base">
      <a:spcBef>
        <a:spcPct val="0"/>
      </a:spcBef>
      <a:spcAft>
        <a:spcPct val="0"/>
      </a:spcAft>
      <a:defRPr kern="1200">
        <a:solidFill>
          <a:schemeClr val="tx1"/>
        </a:solidFill>
        <a:latin typeface="Calibri" pitchFamily="34" charset="0"/>
        <a:ea typeface="+mn-ea"/>
        <a:cs typeface="Arial" charset="0"/>
      </a:defRPr>
    </a:lvl5pPr>
    <a:lvl6pPr marL="2721254" algn="l" defTabSz="1088502" rtl="0" eaLnBrk="1" latinLnBrk="0" hangingPunct="1">
      <a:defRPr kern="1200">
        <a:solidFill>
          <a:schemeClr val="tx1"/>
        </a:solidFill>
        <a:latin typeface="Calibri" pitchFamily="34" charset="0"/>
        <a:ea typeface="+mn-ea"/>
        <a:cs typeface="Arial" charset="0"/>
      </a:defRPr>
    </a:lvl6pPr>
    <a:lvl7pPr marL="3265505" algn="l" defTabSz="1088502" rtl="0" eaLnBrk="1" latinLnBrk="0" hangingPunct="1">
      <a:defRPr kern="1200">
        <a:solidFill>
          <a:schemeClr val="tx1"/>
        </a:solidFill>
        <a:latin typeface="Calibri" pitchFamily="34" charset="0"/>
        <a:ea typeface="+mn-ea"/>
        <a:cs typeface="Arial" charset="0"/>
      </a:defRPr>
    </a:lvl7pPr>
    <a:lvl8pPr marL="3809756" algn="l" defTabSz="1088502" rtl="0" eaLnBrk="1" latinLnBrk="0" hangingPunct="1">
      <a:defRPr kern="1200">
        <a:solidFill>
          <a:schemeClr val="tx1"/>
        </a:solidFill>
        <a:latin typeface="Calibri" pitchFamily="34" charset="0"/>
        <a:ea typeface="+mn-ea"/>
        <a:cs typeface="Arial" charset="0"/>
      </a:defRPr>
    </a:lvl8pPr>
    <a:lvl9pPr marL="4354007" algn="l" defTabSz="1088502" rtl="0" eaLnBrk="1" latinLnBrk="0" hangingPunct="1">
      <a:defRPr kern="1200">
        <a:solidFill>
          <a:schemeClr val="tx1"/>
        </a:solidFill>
        <a:latin typeface="Calibri" pitchFamily="34" charset="0"/>
        <a:ea typeface="+mn-ea"/>
        <a:cs typeface="Arial" charset="0"/>
      </a:defRPr>
    </a:lvl9pPr>
  </p:defaultTextStyle>
  <p:extLst>
    <p:ext uri="{521415D9-36F7-43E2-AB2F-B90AF26B5E84}">
      <p14:sectionLst xmlns:p14="http://schemas.microsoft.com/office/powerpoint/2010/main">
        <p14:section name="Section par défaut" id="{6D049F0E-8215-4C2D-86C6-134687C53981}">
          <p14:sldIdLst>
            <p14:sldId id="596"/>
            <p14:sldId id="651"/>
            <p14:sldId id="607"/>
            <p14:sldId id="618"/>
            <p14:sldId id="628"/>
            <p14:sldId id="633"/>
            <p14:sldId id="634"/>
            <p14:sldId id="635"/>
            <p14:sldId id="649"/>
            <p14:sldId id="654"/>
            <p14:sldId id="661"/>
            <p14:sldId id="655"/>
            <p14:sldId id="656"/>
            <p14:sldId id="657"/>
            <p14:sldId id="658"/>
            <p14:sldId id="659"/>
            <p14:sldId id="660"/>
            <p14:sldId id="653"/>
            <p14:sldId id="645"/>
            <p14:sldId id="652"/>
            <p14:sldId id="647"/>
            <p14:sldId id="646"/>
            <p14:sldId id="650"/>
            <p14:sldId id="648"/>
          </p14:sldIdLst>
        </p14:section>
      </p14:sectionLst>
    </p:ext>
    <p:ext uri="{EFAFB233-063F-42B5-8137-9DF3F51BA10A}">
      <p15:sldGuideLst xmlns:p15="http://schemas.microsoft.com/office/powerpoint/2012/main">
        <p15:guide id="1" orient="horz" pos="2161">
          <p15:clr>
            <a:srgbClr val="A4A3A4"/>
          </p15:clr>
        </p15:guide>
        <p15:guide id="2" pos="384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LARD EHRLICH SANDRINE (CNAM / Paris)" initials="LES(/P"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CC0066"/>
    <a:srgbClr val="F4973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7" autoAdjust="0"/>
    <p:restoredTop sz="80569" autoAdjust="0"/>
  </p:normalViewPr>
  <p:slideViewPr>
    <p:cSldViewPr showGuides="1">
      <p:cViewPr varScale="1">
        <p:scale>
          <a:sx n="65" d="100"/>
          <a:sy n="65" d="100"/>
        </p:scale>
        <p:origin x="1386" y="90"/>
      </p:cViewPr>
      <p:guideLst>
        <p:guide orient="horz" pos="2161"/>
        <p:guide pos="3840"/>
      </p:guideLst>
    </p:cSldViewPr>
  </p:slideViewPr>
  <p:notesTextViewPr>
    <p:cViewPr>
      <p:scale>
        <a:sx n="1" d="1"/>
        <a:sy n="1" d="1"/>
      </p:scale>
      <p:origin x="0" y="0"/>
    </p:cViewPr>
  </p:notesTextViewPr>
  <p:sorterViewPr>
    <p:cViewPr>
      <p:scale>
        <a:sx n="75" d="100"/>
        <a:sy n="75" d="100"/>
      </p:scale>
      <p:origin x="0" y="0"/>
    </p:cViewPr>
  </p:sorterViewPr>
  <p:notesViewPr>
    <p:cSldViewPr showGuides="1">
      <p:cViewPr varScale="1">
        <p:scale>
          <a:sx n="89" d="100"/>
          <a:sy n="89" d="100"/>
        </p:scale>
        <p:origin x="-1842" y="-102"/>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Feuille_de_calcul_Microsoft_Excel.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rAngAx val="1"/>
    </c:view3D>
    <c:floor>
      <c:thickness val="0"/>
    </c:floor>
    <c:sideWall>
      <c:thickness val="0"/>
    </c:sideWall>
    <c:backWall>
      <c:thickness val="0"/>
    </c:backWall>
    <c:plotArea>
      <c:layout>
        <c:manualLayout>
          <c:layoutTarget val="inner"/>
          <c:xMode val="edge"/>
          <c:yMode val="edge"/>
          <c:x val="0.37172866926631659"/>
          <c:y val="1.3210503695322768E-2"/>
          <c:w val="0.60683115041372626"/>
          <c:h val="0.8743494234035506"/>
        </c:manualLayout>
      </c:layout>
      <c:bar3DChart>
        <c:barDir val="bar"/>
        <c:grouping val="clustered"/>
        <c:varyColors val="0"/>
        <c:ser>
          <c:idx val="0"/>
          <c:order val="0"/>
          <c:invertIfNegative val="0"/>
          <c:dPt>
            <c:idx val="0"/>
            <c:invertIfNegative val="0"/>
            <c:bubble3D val="0"/>
            <c:spPr>
              <a:solidFill>
                <a:schemeClr val="accent3">
                  <a:lumMod val="50000"/>
                </a:schemeClr>
              </a:solidFill>
            </c:spPr>
            <c:extLst>
              <c:ext xmlns:c16="http://schemas.microsoft.com/office/drawing/2014/chart" uri="{C3380CC4-5D6E-409C-BE32-E72D297353CC}">
                <c16:uniqueId val="{00000001-1E33-4CA8-BFCA-77817E1A832B}"/>
              </c:ext>
            </c:extLst>
          </c:dPt>
          <c:dPt>
            <c:idx val="1"/>
            <c:invertIfNegative val="0"/>
            <c:bubble3D val="0"/>
            <c:spPr>
              <a:solidFill>
                <a:schemeClr val="accent3">
                  <a:lumMod val="50000"/>
                </a:schemeClr>
              </a:solidFill>
            </c:spPr>
            <c:extLst>
              <c:ext xmlns:c16="http://schemas.microsoft.com/office/drawing/2014/chart" uri="{C3380CC4-5D6E-409C-BE32-E72D297353CC}">
                <c16:uniqueId val="{00000003-1E33-4CA8-BFCA-77817E1A832B}"/>
              </c:ext>
            </c:extLst>
          </c:dPt>
          <c:dPt>
            <c:idx val="2"/>
            <c:invertIfNegative val="0"/>
            <c:bubble3D val="0"/>
            <c:spPr>
              <a:solidFill>
                <a:schemeClr val="accent3">
                  <a:lumMod val="50000"/>
                </a:schemeClr>
              </a:solidFill>
            </c:spPr>
            <c:extLst>
              <c:ext xmlns:c16="http://schemas.microsoft.com/office/drawing/2014/chart" uri="{C3380CC4-5D6E-409C-BE32-E72D297353CC}">
                <c16:uniqueId val="{00000005-1E33-4CA8-BFCA-77817E1A832B}"/>
              </c:ext>
            </c:extLst>
          </c:dPt>
          <c:dPt>
            <c:idx val="3"/>
            <c:invertIfNegative val="0"/>
            <c:bubble3D val="0"/>
            <c:spPr>
              <a:solidFill>
                <a:schemeClr val="accent3">
                  <a:lumMod val="50000"/>
                </a:schemeClr>
              </a:solidFill>
            </c:spPr>
            <c:extLst>
              <c:ext xmlns:c16="http://schemas.microsoft.com/office/drawing/2014/chart" uri="{C3380CC4-5D6E-409C-BE32-E72D297353CC}">
                <c16:uniqueId val="{00000007-1E33-4CA8-BFCA-77817E1A832B}"/>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Feuil6!$D$4:$D$12</c:f>
              <c:strCache>
                <c:ptCount val="9"/>
                <c:pt idx="0">
                  <c:v>Formations sur des sujets spécifiques </c:v>
                </c:pt>
                <c:pt idx="1">
                  <c:v>REX RH innovantes d’autres régions </c:v>
                </c:pt>
                <c:pt idx="2">
                  <c:v>Interventions ext d’autres opérateurs du secteur / partenaires </c:v>
                </c:pt>
                <c:pt idx="3">
                  <c:v>Temps d’échange spécifiques organisés sur un sujet ponctuel</c:v>
                </c:pt>
                <c:pt idx="4">
                  <c:v>Réunions en présentiel </c:v>
                </c:pt>
                <c:pt idx="5">
                  <c:v>Séminaire</c:v>
                </c:pt>
                <c:pt idx="6">
                  <c:v>Webinaire avec intervenants (sur thématique précise) </c:v>
                </c:pt>
                <c:pt idx="7">
                  <c:v>Interventions plus transversales (avec représ métiers ou dir) </c:v>
                </c:pt>
                <c:pt idx="8">
                  <c:v>Réunions en distanciel </c:v>
                </c:pt>
              </c:strCache>
            </c:strRef>
          </c:cat>
          <c:val>
            <c:numRef>
              <c:f>Feuil6!$E$4:$E$12</c:f>
              <c:numCache>
                <c:formatCode>General</c:formatCode>
                <c:ptCount val="9"/>
                <c:pt idx="0">
                  <c:v>10</c:v>
                </c:pt>
                <c:pt idx="1">
                  <c:v>9</c:v>
                </c:pt>
                <c:pt idx="2">
                  <c:v>9</c:v>
                </c:pt>
                <c:pt idx="3">
                  <c:v>8</c:v>
                </c:pt>
                <c:pt idx="4">
                  <c:v>7</c:v>
                </c:pt>
                <c:pt idx="5">
                  <c:v>7</c:v>
                </c:pt>
                <c:pt idx="6">
                  <c:v>7</c:v>
                </c:pt>
                <c:pt idx="7">
                  <c:v>6</c:v>
                </c:pt>
                <c:pt idx="8">
                  <c:v>4</c:v>
                </c:pt>
              </c:numCache>
            </c:numRef>
          </c:val>
          <c:extLst>
            <c:ext xmlns:c16="http://schemas.microsoft.com/office/drawing/2014/chart" uri="{C3380CC4-5D6E-409C-BE32-E72D297353CC}">
              <c16:uniqueId val="{00000008-1E33-4CA8-BFCA-77817E1A832B}"/>
            </c:ext>
          </c:extLst>
        </c:ser>
        <c:dLbls>
          <c:showLegendKey val="0"/>
          <c:showVal val="0"/>
          <c:showCatName val="0"/>
          <c:showSerName val="0"/>
          <c:showPercent val="0"/>
          <c:showBubbleSize val="0"/>
        </c:dLbls>
        <c:gapWidth val="150"/>
        <c:shape val="cylinder"/>
        <c:axId val="126393728"/>
        <c:axId val="126416000"/>
        <c:axId val="0"/>
      </c:bar3DChart>
      <c:catAx>
        <c:axId val="126393728"/>
        <c:scaling>
          <c:orientation val="minMax"/>
        </c:scaling>
        <c:delete val="0"/>
        <c:axPos val="l"/>
        <c:numFmt formatCode="General" sourceLinked="0"/>
        <c:majorTickMark val="out"/>
        <c:minorTickMark val="none"/>
        <c:tickLblPos val="nextTo"/>
        <c:txPr>
          <a:bodyPr anchor="ctr" anchorCtr="0"/>
          <a:lstStyle/>
          <a:p>
            <a:pPr>
              <a:defRPr sz="1200" b="1"/>
            </a:pPr>
            <a:endParaRPr lang="fr-FR"/>
          </a:p>
        </c:txPr>
        <c:crossAx val="126416000"/>
        <c:crosses val="autoZero"/>
        <c:auto val="1"/>
        <c:lblAlgn val="r"/>
        <c:lblOffset val="100"/>
        <c:noMultiLvlLbl val="0"/>
      </c:catAx>
      <c:valAx>
        <c:axId val="126416000"/>
        <c:scaling>
          <c:orientation val="minMax"/>
        </c:scaling>
        <c:delete val="0"/>
        <c:axPos val="b"/>
        <c:majorGridlines/>
        <c:numFmt formatCode="General" sourceLinked="1"/>
        <c:majorTickMark val="out"/>
        <c:minorTickMark val="none"/>
        <c:tickLblPos val="nextTo"/>
        <c:crossAx val="126393728"/>
        <c:crosses val="autoZero"/>
        <c:crossBetween val="between"/>
      </c:valAx>
    </c:plotArea>
    <c:plotVisOnly val="1"/>
    <c:dispBlanksAs val="gap"/>
    <c:showDLblsOverMax val="0"/>
  </c:chart>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F2A425-E52D-4B48-A84B-AF2BA9C4293D}" type="doc">
      <dgm:prSet loTypeId="urn:microsoft.com/office/officeart/2005/8/layout/vList6" loCatId="process" qsTypeId="urn:microsoft.com/office/officeart/2005/8/quickstyle/3d1" qsCatId="3D" csTypeId="urn:microsoft.com/office/officeart/2005/8/colors/accent0_3" csCatId="mainScheme" phldr="1"/>
      <dgm:spPr/>
      <dgm:t>
        <a:bodyPr/>
        <a:lstStyle/>
        <a:p>
          <a:endParaRPr lang="fr-FR"/>
        </a:p>
      </dgm:t>
    </dgm:pt>
    <dgm:pt modelId="{2647C0EA-C4C7-4A9C-A5DC-2FB9F24A2FAD}">
      <dgm:prSet phldrT="[Texte]" custT="1"/>
      <dgm:spPr/>
      <dgm:t>
        <a:bodyPr/>
        <a:lstStyle/>
        <a:p>
          <a:r>
            <a:rPr lang="fr-FR" sz="1800" dirty="0" smtClean="0"/>
            <a:t>Bilan du SDRH 2019-2022 </a:t>
          </a:r>
          <a:r>
            <a:rPr lang="fr-FR" sz="1800" dirty="0" smtClean="0">
              <a:sym typeface="Wingdings" panose="05000000000000000000" pitchFamily="2" charset="2"/>
            </a:rPr>
            <a:t></a:t>
          </a:r>
          <a:r>
            <a:rPr lang="fr-FR" sz="1800" dirty="0" smtClean="0"/>
            <a:t> identification des actions</a:t>
          </a:r>
          <a:endParaRPr lang="fr-FR" sz="1800" dirty="0"/>
        </a:p>
      </dgm:t>
    </dgm:pt>
    <dgm:pt modelId="{085DE97E-DACF-4591-9DBF-5079AEF6B910}" type="parTrans" cxnId="{1CFF2BCA-BFB7-4C28-B788-C786B23EED23}">
      <dgm:prSet/>
      <dgm:spPr/>
      <dgm:t>
        <a:bodyPr/>
        <a:lstStyle/>
        <a:p>
          <a:endParaRPr lang="fr-FR"/>
        </a:p>
      </dgm:t>
    </dgm:pt>
    <dgm:pt modelId="{C51713D1-42A1-4DFC-A08B-3A03DA608D8F}" type="sibTrans" cxnId="{1CFF2BCA-BFB7-4C28-B788-C786B23EED23}">
      <dgm:prSet/>
      <dgm:spPr/>
      <dgm:t>
        <a:bodyPr/>
        <a:lstStyle/>
        <a:p>
          <a:endParaRPr lang="fr-FR"/>
        </a:p>
      </dgm:t>
    </dgm:pt>
    <dgm:pt modelId="{2AF4EDEC-A05F-4CFE-9396-1078076CAFAE}">
      <dgm:prSet phldrT="[Texte]" custT="1"/>
      <dgm:spPr>
        <a:solidFill>
          <a:srgbClr val="92D050">
            <a:alpha val="90000"/>
          </a:srgbClr>
        </a:solidFill>
      </dgm:spPr>
      <dgm:t>
        <a:bodyPr/>
        <a:lstStyle/>
        <a:p>
          <a:r>
            <a:rPr lang="fr-FR" sz="1800" dirty="0" smtClean="0"/>
            <a:t>non réalisées à reconduire (cf. : GPEC)</a:t>
          </a:r>
          <a:endParaRPr lang="fr-FR" sz="1800" dirty="0"/>
        </a:p>
      </dgm:t>
    </dgm:pt>
    <dgm:pt modelId="{3095B280-C81C-47B5-9235-B46A04E6F6DE}" type="parTrans" cxnId="{250366F3-327E-4DFF-A603-4787F4E53DD6}">
      <dgm:prSet/>
      <dgm:spPr/>
      <dgm:t>
        <a:bodyPr/>
        <a:lstStyle/>
        <a:p>
          <a:endParaRPr lang="fr-FR"/>
        </a:p>
      </dgm:t>
    </dgm:pt>
    <dgm:pt modelId="{4A3B2B94-8FBA-4FBA-8200-0340E13F8864}" type="sibTrans" cxnId="{250366F3-327E-4DFF-A603-4787F4E53DD6}">
      <dgm:prSet/>
      <dgm:spPr/>
      <dgm:t>
        <a:bodyPr/>
        <a:lstStyle/>
        <a:p>
          <a:endParaRPr lang="fr-FR"/>
        </a:p>
      </dgm:t>
    </dgm:pt>
    <dgm:pt modelId="{E1973990-369F-4581-B6BE-09B5AB2B68FF}">
      <dgm:prSet phldrT="[Texte]" custT="1"/>
      <dgm:spPr>
        <a:solidFill>
          <a:srgbClr val="92D050">
            <a:alpha val="90000"/>
          </a:srgbClr>
        </a:solidFill>
      </dgm:spPr>
      <dgm:t>
        <a:bodyPr/>
        <a:lstStyle/>
        <a:p>
          <a:r>
            <a:rPr lang="fr-FR" sz="1800" dirty="0" smtClean="0"/>
            <a:t>terminées et non reconduites (à clôturer)</a:t>
          </a:r>
          <a:endParaRPr lang="fr-FR" sz="1800" dirty="0"/>
        </a:p>
      </dgm:t>
    </dgm:pt>
    <dgm:pt modelId="{C2DB9072-FB1D-4759-B5F0-01FC0CF8DEB2}" type="parTrans" cxnId="{A1D542D4-84E9-4DD3-95A8-2E956A2A4BC3}">
      <dgm:prSet/>
      <dgm:spPr/>
      <dgm:t>
        <a:bodyPr/>
        <a:lstStyle/>
        <a:p>
          <a:endParaRPr lang="fr-FR"/>
        </a:p>
      </dgm:t>
    </dgm:pt>
    <dgm:pt modelId="{A53FF8C9-469B-472F-9E48-B7410BD708CB}" type="sibTrans" cxnId="{A1D542D4-84E9-4DD3-95A8-2E956A2A4BC3}">
      <dgm:prSet/>
      <dgm:spPr/>
      <dgm:t>
        <a:bodyPr/>
        <a:lstStyle/>
        <a:p>
          <a:endParaRPr lang="fr-FR"/>
        </a:p>
      </dgm:t>
    </dgm:pt>
    <dgm:pt modelId="{F625AA4F-02FD-4091-97AC-96BB6537039D}">
      <dgm:prSet phldrT="[Texte]" custT="1"/>
      <dgm:spPr/>
      <dgm:t>
        <a:bodyPr/>
        <a:lstStyle/>
        <a:p>
          <a:r>
            <a:rPr lang="fr-FR" sz="1800" dirty="0" smtClean="0"/>
            <a:t>Nouveaux thèmes prioritaires / enjeux stratégiques</a:t>
          </a:r>
          <a:endParaRPr lang="fr-FR" sz="1800" dirty="0"/>
        </a:p>
      </dgm:t>
    </dgm:pt>
    <dgm:pt modelId="{E7477148-F3CD-4001-9B00-B3AADD8E5F92}" type="parTrans" cxnId="{9935C775-BF39-440E-9267-3D7D45E88DDD}">
      <dgm:prSet/>
      <dgm:spPr/>
      <dgm:t>
        <a:bodyPr/>
        <a:lstStyle/>
        <a:p>
          <a:endParaRPr lang="fr-FR"/>
        </a:p>
      </dgm:t>
    </dgm:pt>
    <dgm:pt modelId="{F3178231-7F6B-48CA-A4C3-E15505401F95}" type="sibTrans" cxnId="{9935C775-BF39-440E-9267-3D7D45E88DDD}">
      <dgm:prSet/>
      <dgm:spPr/>
      <dgm:t>
        <a:bodyPr/>
        <a:lstStyle/>
        <a:p>
          <a:endParaRPr lang="fr-FR"/>
        </a:p>
      </dgm:t>
    </dgm:pt>
    <dgm:pt modelId="{53F5E150-9772-4446-BA4A-923D224E7BE7}">
      <dgm:prSet phldrT="[Texte]" custT="1"/>
      <dgm:spPr>
        <a:solidFill>
          <a:srgbClr val="99CC00">
            <a:alpha val="90000"/>
          </a:srgbClr>
        </a:solidFill>
      </dgm:spPr>
      <dgm:t>
        <a:bodyPr/>
        <a:lstStyle/>
        <a:p>
          <a:r>
            <a:rPr lang="fr-FR" sz="1800" dirty="0" smtClean="0"/>
            <a:t>Renforcer la prévention en santé au travail sur l’axe prévention de la désinsertion professionnelle</a:t>
          </a:r>
          <a:endParaRPr lang="fr-FR" sz="1800" dirty="0"/>
        </a:p>
      </dgm:t>
    </dgm:pt>
    <dgm:pt modelId="{14B8116D-E004-4861-8D2C-FB8AD0DC744E}" type="parTrans" cxnId="{0FE8ED25-1CD0-4335-BE0B-A37A166FD659}">
      <dgm:prSet/>
      <dgm:spPr/>
      <dgm:t>
        <a:bodyPr/>
        <a:lstStyle/>
        <a:p>
          <a:endParaRPr lang="fr-FR"/>
        </a:p>
      </dgm:t>
    </dgm:pt>
    <dgm:pt modelId="{46808F32-B1CD-4104-B39D-C28CF7648530}" type="sibTrans" cxnId="{0FE8ED25-1CD0-4335-BE0B-A37A166FD659}">
      <dgm:prSet/>
      <dgm:spPr/>
      <dgm:t>
        <a:bodyPr/>
        <a:lstStyle/>
        <a:p>
          <a:endParaRPr lang="fr-FR"/>
        </a:p>
      </dgm:t>
    </dgm:pt>
    <dgm:pt modelId="{16ED4792-C3EF-4149-B40B-F135B3E98FDF}">
      <dgm:prSet phldrT="[Texte]" custT="1"/>
      <dgm:spPr>
        <a:solidFill>
          <a:srgbClr val="92D050">
            <a:alpha val="90000"/>
          </a:srgbClr>
        </a:solidFill>
      </dgm:spPr>
      <dgm:t>
        <a:bodyPr/>
        <a:lstStyle/>
        <a:p>
          <a:r>
            <a:rPr lang="fr-FR" sz="1800" dirty="0" smtClean="0"/>
            <a:t>à reformuler / modifier en fonction de nouveaux enjeux éventuels</a:t>
          </a:r>
          <a:endParaRPr lang="fr-FR" sz="1800" dirty="0"/>
        </a:p>
      </dgm:t>
    </dgm:pt>
    <dgm:pt modelId="{EFF304E3-3458-4EBE-903C-7D516D32164D}" type="parTrans" cxnId="{7324FAA4-5C9F-4CDE-AEFF-1E551FB94EB3}">
      <dgm:prSet/>
      <dgm:spPr/>
      <dgm:t>
        <a:bodyPr/>
        <a:lstStyle/>
        <a:p>
          <a:endParaRPr lang="fr-FR"/>
        </a:p>
      </dgm:t>
    </dgm:pt>
    <dgm:pt modelId="{865A9086-9795-46CA-A54F-56DD5CBE01F6}" type="sibTrans" cxnId="{7324FAA4-5C9F-4CDE-AEFF-1E551FB94EB3}">
      <dgm:prSet/>
      <dgm:spPr/>
      <dgm:t>
        <a:bodyPr/>
        <a:lstStyle/>
        <a:p>
          <a:endParaRPr lang="fr-FR"/>
        </a:p>
      </dgm:t>
    </dgm:pt>
    <dgm:pt modelId="{692911ED-5F08-451B-ADD2-14CCC6820A43}">
      <dgm:prSet phldrT="[Texte]" custT="1"/>
      <dgm:spPr>
        <a:solidFill>
          <a:srgbClr val="92D050">
            <a:alpha val="90000"/>
          </a:srgbClr>
        </a:solidFill>
      </dgm:spPr>
      <dgm:t>
        <a:bodyPr/>
        <a:lstStyle/>
        <a:p>
          <a:r>
            <a:rPr lang="fr-FR" sz="1800" dirty="0" smtClean="0"/>
            <a:t>à poursuivre en indiquant les axes à développer (ex. TMS Pro : une nouvelle offre de service)</a:t>
          </a:r>
          <a:endParaRPr lang="fr-FR" sz="1800" dirty="0"/>
        </a:p>
      </dgm:t>
    </dgm:pt>
    <dgm:pt modelId="{4F1F262C-7CDB-4C6D-89E4-E39C97FB1D76}" type="parTrans" cxnId="{20B22C79-20B2-43C5-8EE7-CC77B63C705F}">
      <dgm:prSet/>
      <dgm:spPr/>
      <dgm:t>
        <a:bodyPr/>
        <a:lstStyle/>
        <a:p>
          <a:endParaRPr lang="fr-FR"/>
        </a:p>
      </dgm:t>
    </dgm:pt>
    <dgm:pt modelId="{FDF676DF-3D14-472F-9917-5D7CCB2746B8}" type="sibTrans" cxnId="{20B22C79-20B2-43C5-8EE7-CC77B63C705F}">
      <dgm:prSet/>
      <dgm:spPr/>
      <dgm:t>
        <a:bodyPr/>
        <a:lstStyle/>
        <a:p>
          <a:endParaRPr lang="fr-FR"/>
        </a:p>
      </dgm:t>
    </dgm:pt>
    <dgm:pt modelId="{7249E4BA-703F-4CD8-BE7F-2E3ABB3FF1F2}">
      <dgm:prSet phldrT="[Texte]" custT="1"/>
      <dgm:spPr>
        <a:solidFill>
          <a:srgbClr val="99CC00">
            <a:alpha val="90000"/>
          </a:srgbClr>
        </a:solidFill>
      </dgm:spPr>
      <dgm:t>
        <a:bodyPr/>
        <a:lstStyle/>
        <a:p>
          <a:r>
            <a:rPr lang="fr-FR" sz="1800" dirty="0" smtClean="0"/>
            <a:t>Baromètre Social  UGECAM (</a:t>
          </a:r>
          <a:r>
            <a:rPr lang="fr-FR" sz="1800" dirty="0" err="1" smtClean="0"/>
            <a:t>Saphora</a:t>
          </a:r>
          <a:r>
            <a:rPr lang="fr-FR" sz="1800" dirty="0" smtClean="0"/>
            <a:t> Job) </a:t>
          </a:r>
          <a:endParaRPr lang="fr-FR" sz="1800" dirty="0"/>
        </a:p>
      </dgm:t>
    </dgm:pt>
    <dgm:pt modelId="{69AD3508-1EAF-47EC-8D2C-4D93CC06EA37}" type="parTrans" cxnId="{C3DECA95-28A1-472E-86FA-CD2B0D53619C}">
      <dgm:prSet/>
      <dgm:spPr/>
      <dgm:t>
        <a:bodyPr/>
        <a:lstStyle/>
        <a:p>
          <a:endParaRPr lang="fr-FR"/>
        </a:p>
      </dgm:t>
    </dgm:pt>
    <dgm:pt modelId="{6F596531-728A-4C24-8298-6311F88BC226}" type="sibTrans" cxnId="{C3DECA95-28A1-472E-86FA-CD2B0D53619C}">
      <dgm:prSet/>
      <dgm:spPr/>
      <dgm:t>
        <a:bodyPr/>
        <a:lstStyle/>
        <a:p>
          <a:endParaRPr lang="fr-FR"/>
        </a:p>
      </dgm:t>
    </dgm:pt>
    <dgm:pt modelId="{13457940-453A-41B6-B6F2-570F9259736B}">
      <dgm:prSet phldrT="[Texte]" custT="1"/>
      <dgm:spPr/>
      <dgm:t>
        <a:bodyPr/>
        <a:lstStyle/>
        <a:p>
          <a:r>
            <a:rPr lang="fr-FR" sz="1800" dirty="0" smtClean="0"/>
            <a:t>Articulation du SDRH avec les autres documents</a:t>
          </a:r>
          <a:endParaRPr lang="fr-FR" sz="1800" dirty="0"/>
        </a:p>
      </dgm:t>
    </dgm:pt>
    <dgm:pt modelId="{D60907C3-40EB-4570-9B57-2E18F66136DA}" type="parTrans" cxnId="{9414EB8F-CE1B-4DEE-83B7-B7F9A631924B}">
      <dgm:prSet/>
      <dgm:spPr/>
      <dgm:t>
        <a:bodyPr/>
        <a:lstStyle/>
        <a:p>
          <a:endParaRPr lang="fr-FR"/>
        </a:p>
      </dgm:t>
    </dgm:pt>
    <dgm:pt modelId="{4FE08540-2059-481C-BDD8-38F09125D7A7}" type="sibTrans" cxnId="{9414EB8F-CE1B-4DEE-83B7-B7F9A631924B}">
      <dgm:prSet/>
      <dgm:spPr/>
      <dgm:t>
        <a:bodyPr/>
        <a:lstStyle/>
        <a:p>
          <a:endParaRPr lang="fr-FR"/>
        </a:p>
      </dgm:t>
    </dgm:pt>
    <dgm:pt modelId="{4D2F8C96-845A-4AD4-B27D-58A3C959C07B}">
      <dgm:prSet phldrT="[Texte]" custT="1"/>
      <dgm:spPr>
        <a:solidFill>
          <a:srgbClr val="99CC00">
            <a:alpha val="90000"/>
          </a:srgbClr>
        </a:solidFill>
      </dgm:spPr>
      <dgm:t>
        <a:bodyPr/>
        <a:lstStyle/>
        <a:p>
          <a:r>
            <a:rPr lang="fr-FR" sz="1800" dirty="0" smtClean="0"/>
            <a:t>SDRH de la branche (porté par la DRHR)</a:t>
          </a:r>
          <a:endParaRPr lang="fr-FR" sz="1800" dirty="0"/>
        </a:p>
      </dgm:t>
    </dgm:pt>
    <dgm:pt modelId="{004125DA-4C7E-4E8E-A2E4-710D111F217A}" type="parTrans" cxnId="{86057D23-6BD6-457F-A55E-DA463A873D30}">
      <dgm:prSet/>
      <dgm:spPr/>
      <dgm:t>
        <a:bodyPr/>
        <a:lstStyle/>
        <a:p>
          <a:endParaRPr lang="fr-FR"/>
        </a:p>
      </dgm:t>
    </dgm:pt>
    <dgm:pt modelId="{83667513-800E-4F1B-B607-F132A783A3A1}" type="sibTrans" cxnId="{86057D23-6BD6-457F-A55E-DA463A873D30}">
      <dgm:prSet/>
      <dgm:spPr/>
      <dgm:t>
        <a:bodyPr/>
        <a:lstStyle/>
        <a:p>
          <a:endParaRPr lang="fr-FR"/>
        </a:p>
      </dgm:t>
    </dgm:pt>
    <dgm:pt modelId="{05BC4DEE-72BC-485E-AC28-A47C92DA3810}">
      <dgm:prSet phldrT="[Texte]" custT="1"/>
      <dgm:spPr>
        <a:solidFill>
          <a:srgbClr val="99CC00">
            <a:alpha val="90000"/>
          </a:srgbClr>
        </a:solidFill>
      </dgm:spPr>
      <dgm:t>
        <a:bodyPr/>
        <a:lstStyle/>
        <a:p>
          <a:r>
            <a:rPr lang="fr-FR" sz="1800" dirty="0" smtClean="0"/>
            <a:t>…</a:t>
          </a:r>
          <a:endParaRPr lang="fr-FR" sz="1800" dirty="0"/>
        </a:p>
      </dgm:t>
    </dgm:pt>
    <dgm:pt modelId="{177589CB-4879-4A50-A425-8276AFEFC568}" type="parTrans" cxnId="{AED40E68-437B-4DAC-97EC-670AC1ED96D6}">
      <dgm:prSet/>
      <dgm:spPr/>
      <dgm:t>
        <a:bodyPr/>
        <a:lstStyle/>
        <a:p>
          <a:endParaRPr lang="fr-FR"/>
        </a:p>
      </dgm:t>
    </dgm:pt>
    <dgm:pt modelId="{A9440C6D-F81A-407F-BBAA-A9A770CD9705}" type="sibTrans" cxnId="{AED40E68-437B-4DAC-97EC-670AC1ED96D6}">
      <dgm:prSet/>
      <dgm:spPr/>
      <dgm:t>
        <a:bodyPr/>
        <a:lstStyle/>
        <a:p>
          <a:endParaRPr lang="fr-FR"/>
        </a:p>
      </dgm:t>
    </dgm:pt>
    <dgm:pt modelId="{CB173631-6737-44BF-9DB0-FB5C2FD3ED2D}">
      <dgm:prSet phldrT="[Texte]" custT="1"/>
      <dgm:spPr>
        <a:solidFill>
          <a:srgbClr val="99CC00">
            <a:alpha val="90000"/>
          </a:srgbClr>
        </a:solidFill>
      </dgm:spPr>
      <dgm:t>
        <a:bodyPr/>
        <a:lstStyle/>
        <a:p>
          <a:r>
            <a:rPr lang="fr-FR" sz="1800" dirty="0" smtClean="0"/>
            <a:t>Plan SQVCT</a:t>
          </a:r>
          <a:endParaRPr lang="fr-FR" sz="1800" dirty="0"/>
        </a:p>
      </dgm:t>
    </dgm:pt>
    <dgm:pt modelId="{F49E3BCC-12C9-4715-A3B2-872724D56A15}" type="parTrans" cxnId="{96E0DBD8-8433-48E8-BE51-D27467CF3357}">
      <dgm:prSet/>
      <dgm:spPr/>
      <dgm:t>
        <a:bodyPr/>
        <a:lstStyle/>
        <a:p>
          <a:endParaRPr lang="fr-FR"/>
        </a:p>
      </dgm:t>
    </dgm:pt>
    <dgm:pt modelId="{4BF680AE-015B-403D-8B85-5244F0095F83}" type="sibTrans" cxnId="{96E0DBD8-8433-48E8-BE51-D27467CF3357}">
      <dgm:prSet/>
      <dgm:spPr/>
      <dgm:t>
        <a:bodyPr/>
        <a:lstStyle/>
        <a:p>
          <a:endParaRPr lang="fr-FR"/>
        </a:p>
      </dgm:t>
    </dgm:pt>
    <dgm:pt modelId="{1253A5A6-9EE9-4AFC-8332-385327540370}">
      <dgm:prSet phldrT="[Texte]" custT="1"/>
      <dgm:spPr>
        <a:solidFill>
          <a:srgbClr val="99CC00">
            <a:alpha val="90000"/>
          </a:srgbClr>
        </a:solidFill>
      </dgm:spPr>
      <dgm:t>
        <a:bodyPr/>
        <a:lstStyle/>
        <a:p>
          <a:r>
            <a:rPr lang="fr-FR" sz="1800" dirty="0" smtClean="0"/>
            <a:t>Référentiel RSO</a:t>
          </a:r>
          <a:endParaRPr lang="fr-FR" sz="1800" dirty="0"/>
        </a:p>
      </dgm:t>
    </dgm:pt>
    <dgm:pt modelId="{0AF03F0B-5F60-4E37-9D97-014C63D25711}" type="parTrans" cxnId="{A798598A-F516-4AE3-B0AA-4D718FD184CE}">
      <dgm:prSet/>
      <dgm:spPr/>
      <dgm:t>
        <a:bodyPr/>
        <a:lstStyle/>
        <a:p>
          <a:endParaRPr lang="fr-FR"/>
        </a:p>
      </dgm:t>
    </dgm:pt>
    <dgm:pt modelId="{AFF92441-FEE3-4C1A-8988-23FB94AE0B8D}" type="sibTrans" cxnId="{A798598A-F516-4AE3-B0AA-4D718FD184CE}">
      <dgm:prSet/>
      <dgm:spPr/>
      <dgm:t>
        <a:bodyPr/>
        <a:lstStyle/>
        <a:p>
          <a:endParaRPr lang="fr-FR"/>
        </a:p>
      </dgm:t>
    </dgm:pt>
    <dgm:pt modelId="{86A47EB9-B474-4221-B552-3D98FA37CDDE}">
      <dgm:prSet phldrT="[Texte]" custT="1"/>
      <dgm:spPr>
        <a:solidFill>
          <a:srgbClr val="99CC00">
            <a:alpha val="90000"/>
          </a:srgbClr>
        </a:solidFill>
      </dgm:spPr>
      <dgm:t>
        <a:bodyPr/>
        <a:lstStyle/>
        <a:p>
          <a:r>
            <a:rPr lang="fr-FR" sz="1800" dirty="0" smtClean="0"/>
            <a:t>…</a:t>
          </a:r>
          <a:endParaRPr lang="fr-FR" sz="1800" dirty="0"/>
        </a:p>
      </dgm:t>
    </dgm:pt>
    <dgm:pt modelId="{B3199F22-55E2-4B43-A1E3-74253BB67D9D}" type="parTrans" cxnId="{2C44778F-2990-482A-A777-6A8E54EDC94C}">
      <dgm:prSet/>
      <dgm:spPr/>
      <dgm:t>
        <a:bodyPr/>
        <a:lstStyle/>
        <a:p>
          <a:endParaRPr lang="fr-FR"/>
        </a:p>
      </dgm:t>
    </dgm:pt>
    <dgm:pt modelId="{F18BE1A4-8D7C-4C44-B146-92FC24C714AB}" type="sibTrans" cxnId="{2C44778F-2990-482A-A777-6A8E54EDC94C}">
      <dgm:prSet/>
      <dgm:spPr/>
      <dgm:t>
        <a:bodyPr/>
        <a:lstStyle/>
        <a:p>
          <a:endParaRPr lang="fr-FR"/>
        </a:p>
      </dgm:t>
    </dgm:pt>
    <dgm:pt modelId="{4A3C93D1-7E5D-44B1-BFE3-0AD6776A9C7A}" type="pres">
      <dgm:prSet presAssocID="{EAF2A425-E52D-4B48-A84B-AF2BA9C4293D}" presName="Name0" presStyleCnt="0">
        <dgm:presLayoutVars>
          <dgm:dir/>
          <dgm:animLvl val="lvl"/>
          <dgm:resizeHandles/>
        </dgm:presLayoutVars>
      </dgm:prSet>
      <dgm:spPr/>
      <dgm:t>
        <a:bodyPr/>
        <a:lstStyle/>
        <a:p>
          <a:endParaRPr lang="fr-FR"/>
        </a:p>
      </dgm:t>
    </dgm:pt>
    <dgm:pt modelId="{DD365090-4F91-4C38-ABAF-464FEE32F3B6}" type="pres">
      <dgm:prSet presAssocID="{2647C0EA-C4C7-4A9C-A5DC-2FB9F24A2FAD}" presName="linNode" presStyleCnt="0"/>
      <dgm:spPr/>
    </dgm:pt>
    <dgm:pt modelId="{72E0A441-F1CA-4931-A88F-99F46717B6BE}" type="pres">
      <dgm:prSet presAssocID="{2647C0EA-C4C7-4A9C-A5DC-2FB9F24A2FAD}" presName="parentShp" presStyleLbl="node1" presStyleIdx="0" presStyleCnt="3" custScaleX="55843" custScaleY="112081" custLinFactNeighborX="-10119">
        <dgm:presLayoutVars>
          <dgm:bulletEnabled val="1"/>
        </dgm:presLayoutVars>
      </dgm:prSet>
      <dgm:spPr/>
      <dgm:t>
        <a:bodyPr/>
        <a:lstStyle/>
        <a:p>
          <a:endParaRPr lang="fr-FR"/>
        </a:p>
      </dgm:t>
    </dgm:pt>
    <dgm:pt modelId="{042B9B90-F475-4723-A668-6F6BAB697C74}" type="pres">
      <dgm:prSet presAssocID="{2647C0EA-C4C7-4A9C-A5DC-2FB9F24A2FAD}" presName="childShp" presStyleLbl="bgAccFollowNode1" presStyleIdx="0" presStyleCnt="3" custScaleX="132872" custScaleY="174536" custLinFactNeighborX="-219" custLinFactNeighborY="0">
        <dgm:presLayoutVars>
          <dgm:bulletEnabled val="1"/>
        </dgm:presLayoutVars>
      </dgm:prSet>
      <dgm:spPr/>
      <dgm:t>
        <a:bodyPr/>
        <a:lstStyle/>
        <a:p>
          <a:endParaRPr lang="fr-FR"/>
        </a:p>
      </dgm:t>
    </dgm:pt>
    <dgm:pt modelId="{C4B3D07D-F329-4EF2-8FF7-C82ABFA0C019}" type="pres">
      <dgm:prSet presAssocID="{C51713D1-42A1-4DFC-A08B-3A03DA608D8F}" presName="spacing" presStyleCnt="0"/>
      <dgm:spPr/>
    </dgm:pt>
    <dgm:pt modelId="{3C4CE6B5-CE01-49E0-B7E4-2DB826774A64}" type="pres">
      <dgm:prSet presAssocID="{F625AA4F-02FD-4091-97AC-96BB6537039D}" presName="linNode" presStyleCnt="0"/>
      <dgm:spPr/>
    </dgm:pt>
    <dgm:pt modelId="{04D8CFA7-982E-45E5-9745-F44DD3888322}" type="pres">
      <dgm:prSet presAssocID="{F625AA4F-02FD-4091-97AC-96BB6537039D}" presName="parentShp" presStyleLbl="node1" presStyleIdx="1" presStyleCnt="3" custScaleX="56256" custScaleY="108377" custLinFactNeighborX="-12573" custLinFactNeighborY="1351">
        <dgm:presLayoutVars>
          <dgm:bulletEnabled val="1"/>
        </dgm:presLayoutVars>
      </dgm:prSet>
      <dgm:spPr/>
      <dgm:t>
        <a:bodyPr/>
        <a:lstStyle/>
        <a:p>
          <a:endParaRPr lang="fr-FR"/>
        </a:p>
      </dgm:t>
    </dgm:pt>
    <dgm:pt modelId="{2E64AEF8-3B7F-4ED4-9AD4-D160D7A8B3E6}" type="pres">
      <dgm:prSet presAssocID="{F625AA4F-02FD-4091-97AC-96BB6537039D}" presName="childShp" presStyleLbl="bgAccFollowNode1" presStyleIdx="1" presStyleCnt="3" custScaleX="128236" custScaleY="131712">
        <dgm:presLayoutVars>
          <dgm:bulletEnabled val="1"/>
        </dgm:presLayoutVars>
      </dgm:prSet>
      <dgm:spPr/>
      <dgm:t>
        <a:bodyPr/>
        <a:lstStyle/>
        <a:p>
          <a:endParaRPr lang="fr-FR"/>
        </a:p>
      </dgm:t>
    </dgm:pt>
    <dgm:pt modelId="{A76E21F4-4656-493B-ADC6-9DD74E602552}" type="pres">
      <dgm:prSet presAssocID="{F3178231-7F6B-48CA-A4C3-E15505401F95}" presName="spacing" presStyleCnt="0"/>
      <dgm:spPr/>
    </dgm:pt>
    <dgm:pt modelId="{A52462D8-036D-4779-95FF-F70FAC29865E}" type="pres">
      <dgm:prSet presAssocID="{13457940-453A-41B6-B6F2-570F9259736B}" presName="linNode" presStyleCnt="0"/>
      <dgm:spPr/>
    </dgm:pt>
    <dgm:pt modelId="{CF2A14E5-D5A9-4618-85E2-485E1B1D04C9}" type="pres">
      <dgm:prSet presAssocID="{13457940-453A-41B6-B6F2-570F9259736B}" presName="parentShp" presStyleLbl="node1" presStyleIdx="2" presStyleCnt="3" custScaleX="51337" custScaleY="112432" custLinFactNeighborX="-18332" custLinFactNeighborY="-2829">
        <dgm:presLayoutVars>
          <dgm:bulletEnabled val="1"/>
        </dgm:presLayoutVars>
      </dgm:prSet>
      <dgm:spPr/>
      <dgm:t>
        <a:bodyPr/>
        <a:lstStyle/>
        <a:p>
          <a:endParaRPr lang="fr-FR"/>
        </a:p>
      </dgm:t>
    </dgm:pt>
    <dgm:pt modelId="{04E4DDB0-1CB8-41FE-BB6C-45B91BC15D48}" type="pres">
      <dgm:prSet presAssocID="{13457940-453A-41B6-B6F2-570F9259736B}" presName="childShp" presStyleLbl="bgAccFollowNode1" presStyleIdx="2" presStyleCnt="3" custScaleX="124957" custScaleY="137904">
        <dgm:presLayoutVars>
          <dgm:bulletEnabled val="1"/>
        </dgm:presLayoutVars>
      </dgm:prSet>
      <dgm:spPr/>
      <dgm:t>
        <a:bodyPr/>
        <a:lstStyle/>
        <a:p>
          <a:endParaRPr lang="fr-FR"/>
        </a:p>
      </dgm:t>
    </dgm:pt>
  </dgm:ptLst>
  <dgm:cxnLst>
    <dgm:cxn modelId="{B6BD5BE5-E892-4E05-B9BE-9537F2AAD92E}" type="presOf" srcId="{1253A5A6-9EE9-4AFC-8332-385327540370}" destId="{04E4DDB0-1CB8-41FE-BB6C-45B91BC15D48}" srcOrd="0" destOrd="2" presId="urn:microsoft.com/office/officeart/2005/8/layout/vList6"/>
    <dgm:cxn modelId="{20B22C79-20B2-43C5-8EE7-CC77B63C705F}" srcId="{2647C0EA-C4C7-4A9C-A5DC-2FB9F24A2FAD}" destId="{692911ED-5F08-451B-ADD2-14CCC6820A43}" srcOrd="3" destOrd="0" parTransId="{4F1F262C-7CDB-4C6D-89E4-E39C97FB1D76}" sibTransId="{FDF676DF-3D14-472F-9917-5D7CCB2746B8}"/>
    <dgm:cxn modelId="{AED40E68-437B-4DAC-97EC-670AC1ED96D6}" srcId="{F625AA4F-02FD-4091-97AC-96BB6537039D}" destId="{05BC4DEE-72BC-485E-AC28-A47C92DA3810}" srcOrd="2" destOrd="0" parTransId="{177589CB-4879-4A50-A425-8276AFEFC568}" sibTransId="{A9440C6D-F81A-407F-BBAA-A9A770CD9705}"/>
    <dgm:cxn modelId="{4E127CB1-5A3B-40C8-BEC9-DBE6C205A7EA}" type="presOf" srcId="{2647C0EA-C4C7-4A9C-A5DC-2FB9F24A2FAD}" destId="{72E0A441-F1CA-4931-A88F-99F46717B6BE}" srcOrd="0" destOrd="0" presId="urn:microsoft.com/office/officeart/2005/8/layout/vList6"/>
    <dgm:cxn modelId="{E7F0050F-4592-49D4-9A34-7BEB42E8FBE6}" type="presOf" srcId="{EAF2A425-E52D-4B48-A84B-AF2BA9C4293D}" destId="{4A3C93D1-7E5D-44B1-BFE3-0AD6776A9C7A}" srcOrd="0" destOrd="0" presId="urn:microsoft.com/office/officeart/2005/8/layout/vList6"/>
    <dgm:cxn modelId="{9414EB8F-CE1B-4DEE-83B7-B7F9A631924B}" srcId="{EAF2A425-E52D-4B48-A84B-AF2BA9C4293D}" destId="{13457940-453A-41B6-B6F2-570F9259736B}" srcOrd="2" destOrd="0" parTransId="{D60907C3-40EB-4570-9B57-2E18F66136DA}" sibTransId="{4FE08540-2059-481C-BDD8-38F09125D7A7}"/>
    <dgm:cxn modelId="{FCA610B5-381A-49A9-8F4E-63A34746E268}" type="presOf" srcId="{4D2F8C96-845A-4AD4-B27D-58A3C959C07B}" destId="{04E4DDB0-1CB8-41FE-BB6C-45B91BC15D48}" srcOrd="0" destOrd="0" presId="urn:microsoft.com/office/officeart/2005/8/layout/vList6"/>
    <dgm:cxn modelId="{0FE8ED25-1CD0-4335-BE0B-A37A166FD659}" srcId="{F625AA4F-02FD-4091-97AC-96BB6537039D}" destId="{53F5E150-9772-4446-BA4A-923D224E7BE7}" srcOrd="0" destOrd="0" parTransId="{14B8116D-E004-4861-8D2C-FB8AD0DC744E}" sibTransId="{46808F32-B1CD-4104-B39D-C28CF7648530}"/>
    <dgm:cxn modelId="{C3DECA95-28A1-472E-86FA-CD2B0D53619C}" srcId="{F625AA4F-02FD-4091-97AC-96BB6537039D}" destId="{7249E4BA-703F-4CD8-BE7F-2E3ABB3FF1F2}" srcOrd="1" destOrd="0" parTransId="{69AD3508-1EAF-47EC-8D2C-4D93CC06EA37}" sibTransId="{6F596531-728A-4C24-8298-6311F88BC226}"/>
    <dgm:cxn modelId="{F2A5110C-504A-444A-9D0D-B73FA57F971D}" type="presOf" srcId="{05BC4DEE-72BC-485E-AC28-A47C92DA3810}" destId="{2E64AEF8-3B7F-4ED4-9AD4-D160D7A8B3E6}" srcOrd="0" destOrd="2" presId="urn:microsoft.com/office/officeart/2005/8/layout/vList6"/>
    <dgm:cxn modelId="{21D2A6C6-3E36-469C-B6C4-CC6E6B35EE63}" type="presOf" srcId="{7249E4BA-703F-4CD8-BE7F-2E3ABB3FF1F2}" destId="{2E64AEF8-3B7F-4ED4-9AD4-D160D7A8B3E6}" srcOrd="0" destOrd="1" presId="urn:microsoft.com/office/officeart/2005/8/layout/vList6"/>
    <dgm:cxn modelId="{7324FAA4-5C9F-4CDE-AEFF-1E551FB94EB3}" srcId="{2647C0EA-C4C7-4A9C-A5DC-2FB9F24A2FAD}" destId="{16ED4792-C3EF-4149-B40B-F135B3E98FDF}" srcOrd="2" destOrd="0" parTransId="{EFF304E3-3458-4EBE-903C-7D516D32164D}" sibTransId="{865A9086-9795-46CA-A54F-56DD5CBE01F6}"/>
    <dgm:cxn modelId="{4C0FE57E-5302-433D-8960-460E033267FA}" type="presOf" srcId="{86A47EB9-B474-4221-B552-3D98FA37CDDE}" destId="{04E4DDB0-1CB8-41FE-BB6C-45B91BC15D48}" srcOrd="0" destOrd="3" presId="urn:microsoft.com/office/officeart/2005/8/layout/vList6"/>
    <dgm:cxn modelId="{39CAAEC9-F6A7-4E12-86C7-9D852D7571D6}" type="presOf" srcId="{F625AA4F-02FD-4091-97AC-96BB6537039D}" destId="{04D8CFA7-982E-45E5-9745-F44DD3888322}" srcOrd="0" destOrd="0" presId="urn:microsoft.com/office/officeart/2005/8/layout/vList6"/>
    <dgm:cxn modelId="{9935C775-BF39-440E-9267-3D7D45E88DDD}" srcId="{EAF2A425-E52D-4B48-A84B-AF2BA9C4293D}" destId="{F625AA4F-02FD-4091-97AC-96BB6537039D}" srcOrd="1" destOrd="0" parTransId="{E7477148-F3CD-4001-9B00-B3AADD8E5F92}" sibTransId="{F3178231-7F6B-48CA-A4C3-E15505401F95}"/>
    <dgm:cxn modelId="{A1D542D4-84E9-4DD3-95A8-2E956A2A4BC3}" srcId="{2647C0EA-C4C7-4A9C-A5DC-2FB9F24A2FAD}" destId="{E1973990-369F-4581-B6BE-09B5AB2B68FF}" srcOrd="1" destOrd="0" parTransId="{C2DB9072-FB1D-4759-B5F0-01FC0CF8DEB2}" sibTransId="{A53FF8C9-469B-472F-9E48-B7410BD708CB}"/>
    <dgm:cxn modelId="{1CFF2BCA-BFB7-4C28-B788-C786B23EED23}" srcId="{EAF2A425-E52D-4B48-A84B-AF2BA9C4293D}" destId="{2647C0EA-C4C7-4A9C-A5DC-2FB9F24A2FAD}" srcOrd="0" destOrd="0" parTransId="{085DE97E-DACF-4591-9DBF-5079AEF6B910}" sibTransId="{C51713D1-42A1-4DFC-A08B-3A03DA608D8F}"/>
    <dgm:cxn modelId="{250366F3-327E-4DFF-A603-4787F4E53DD6}" srcId="{2647C0EA-C4C7-4A9C-A5DC-2FB9F24A2FAD}" destId="{2AF4EDEC-A05F-4CFE-9396-1078076CAFAE}" srcOrd="0" destOrd="0" parTransId="{3095B280-C81C-47B5-9235-B46A04E6F6DE}" sibTransId="{4A3B2B94-8FBA-4FBA-8200-0340E13F8864}"/>
    <dgm:cxn modelId="{23FB280A-4F1A-4849-9E87-F9A819EB221A}" type="presOf" srcId="{53F5E150-9772-4446-BA4A-923D224E7BE7}" destId="{2E64AEF8-3B7F-4ED4-9AD4-D160D7A8B3E6}" srcOrd="0" destOrd="0" presId="urn:microsoft.com/office/officeart/2005/8/layout/vList6"/>
    <dgm:cxn modelId="{EB6D6233-A623-4F7F-B13F-81FE5B24451C}" type="presOf" srcId="{E1973990-369F-4581-B6BE-09B5AB2B68FF}" destId="{042B9B90-F475-4723-A668-6F6BAB697C74}" srcOrd="0" destOrd="1" presId="urn:microsoft.com/office/officeart/2005/8/layout/vList6"/>
    <dgm:cxn modelId="{74F4DA6E-8029-461A-AE6D-CBE7C78C32D7}" type="presOf" srcId="{16ED4792-C3EF-4149-B40B-F135B3E98FDF}" destId="{042B9B90-F475-4723-A668-6F6BAB697C74}" srcOrd="0" destOrd="2" presId="urn:microsoft.com/office/officeart/2005/8/layout/vList6"/>
    <dgm:cxn modelId="{96E0DBD8-8433-48E8-BE51-D27467CF3357}" srcId="{13457940-453A-41B6-B6F2-570F9259736B}" destId="{CB173631-6737-44BF-9DB0-FB5C2FD3ED2D}" srcOrd="1" destOrd="0" parTransId="{F49E3BCC-12C9-4715-A3B2-872724D56A15}" sibTransId="{4BF680AE-015B-403D-8B85-5244F0095F83}"/>
    <dgm:cxn modelId="{A798598A-F516-4AE3-B0AA-4D718FD184CE}" srcId="{13457940-453A-41B6-B6F2-570F9259736B}" destId="{1253A5A6-9EE9-4AFC-8332-385327540370}" srcOrd="2" destOrd="0" parTransId="{0AF03F0B-5F60-4E37-9D97-014C63D25711}" sibTransId="{AFF92441-FEE3-4C1A-8988-23FB94AE0B8D}"/>
    <dgm:cxn modelId="{6F580795-26D6-48C0-B37A-67A5B2006E00}" type="presOf" srcId="{CB173631-6737-44BF-9DB0-FB5C2FD3ED2D}" destId="{04E4DDB0-1CB8-41FE-BB6C-45B91BC15D48}" srcOrd="0" destOrd="1" presId="urn:microsoft.com/office/officeart/2005/8/layout/vList6"/>
    <dgm:cxn modelId="{86057D23-6BD6-457F-A55E-DA463A873D30}" srcId="{13457940-453A-41B6-B6F2-570F9259736B}" destId="{4D2F8C96-845A-4AD4-B27D-58A3C959C07B}" srcOrd="0" destOrd="0" parTransId="{004125DA-4C7E-4E8E-A2E4-710D111F217A}" sibTransId="{83667513-800E-4F1B-B607-F132A783A3A1}"/>
    <dgm:cxn modelId="{0BB9170C-A001-4A17-87CC-202DE4C034AA}" type="presOf" srcId="{692911ED-5F08-451B-ADD2-14CCC6820A43}" destId="{042B9B90-F475-4723-A668-6F6BAB697C74}" srcOrd="0" destOrd="3" presId="urn:microsoft.com/office/officeart/2005/8/layout/vList6"/>
    <dgm:cxn modelId="{2C44778F-2990-482A-A777-6A8E54EDC94C}" srcId="{13457940-453A-41B6-B6F2-570F9259736B}" destId="{86A47EB9-B474-4221-B552-3D98FA37CDDE}" srcOrd="3" destOrd="0" parTransId="{B3199F22-55E2-4B43-A1E3-74253BB67D9D}" sibTransId="{F18BE1A4-8D7C-4C44-B146-92FC24C714AB}"/>
    <dgm:cxn modelId="{B0735A7F-571C-4127-971D-24DE11EB5316}" type="presOf" srcId="{2AF4EDEC-A05F-4CFE-9396-1078076CAFAE}" destId="{042B9B90-F475-4723-A668-6F6BAB697C74}" srcOrd="0" destOrd="0" presId="urn:microsoft.com/office/officeart/2005/8/layout/vList6"/>
    <dgm:cxn modelId="{971DE4EB-3C82-42D6-A09A-E52C671E50F7}" type="presOf" srcId="{13457940-453A-41B6-B6F2-570F9259736B}" destId="{CF2A14E5-D5A9-4618-85E2-485E1B1D04C9}" srcOrd="0" destOrd="0" presId="urn:microsoft.com/office/officeart/2005/8/layout/vList6"/>
    <dgm:cxn modelId="{DC55FF48-AD47-4A23-A7F5-E0696B38712E}" type="presParOf" srcId="{4A3C93D1-7E5D-44B1-BFE3-0AD6776A9C7A}" destId="{DD365090-4F91-4C38-ABAF-464FEE32F3B6}" srcOrd="0" destOrd="0" presId="urn:microsoft.com/office/officeart/2005/8/layout/vList6"/>
    <dgm:cxn modelId="{287FE031-7360-43CE-B575-D0256F0C4B21}" type="presParOf" srcId="{DD365090-4F91-4C38-ABAF-464FEE32F3B6}" destId="{72E0A441-F1CA-4931-A88F-99F46717B6BE}" srcOrd="0" destOrd="0" presId="urn:microsoft.com/office/officeart/2005/8/layout/vList6"/>
    <dgm:cxn modelId="{818D984C-8380-4BC4-A46D-90EB05FE7827}" type="presParOf" srcId="{DD365090-4F91-4C38-ABAF-464FEE32F3B6}" destId="{042B9B90-F475-4723-A668-6F6BAB697C74}" srcOrd="1" destOrd="0" presId="urn:microsoft.com/office/officeart/2005/8/layout/vList6"/>
    <dgm:cxn modelId="{DB211285-05D0-40C7-82FB-20E636C5888E}" type="presParOf" srcId="{4A3C93D1-7E5D-44B1-BFE3-0AD6776A9C7A}" destId="{C4B3D07D-F329-4EF2-8FF7-C82ABFA0C019}" srcOrd="1" destOrd="0" presId="urn:microsoft.com/office/officeart/2005/8/layout/vList6"/>
    <dgm:cxn modelId="{BE417C4D-C459-427F-9108-F96B042A8490}" type="presParOf" srcId="{4A3C93D1-7E5D-44B1-BFE3-0AD6776A9C7A}" destId="{3C4CE6B5-CE01-49E0-B7E4-2DB826774A64}" srcOrd="2" destOrd="0" presId="urn:microsoft.com/office/officeart/2005/8/layout/vList6"/>
    <dgm:cxn modelId="{AB907422-F245-44A2-ABE9-4B299FE44D60}" type="presParOf" srcId="{3C4CE6B5-CE01-49E0-B7E4-2DB826774A64}" destId="{04D8CFA7-982E-45E5-9745-F44DD3888322}" srcOrd="0" destOrd="0" presId="urn:microsoft.com/office/officeart/2005/8/layout/vList6"/>
    <dgm:cxn modelId="{1B52CDDD-1452-4AE9-BF76-55C3E082D63C}" type="presParOf" srcId="{3C4CE6B5-CE01-49E0-B7E4-2DB826774A64}" destId="{2E64AEF8-3B7F-4ED4-9AD4-D160D7A8B3E6}" srcOrd="1" destOrd="0" presId="urn:microsoft.com/office/officeart/2005/8/layout/vList6"/>
    <dgm:cxn modelId="{669CAE69-D708-42B2-9913-2BB810432355}" type="presParOf" srcId="{4A3C93D1-7E5D-44B1-BFE3-0AD6776A9C7A}" destId="{A76E21F4-4656-493B-ADC6-9DD74E602552}" srcOrd="3" destOrd="0" presId="urn:microsoft.com/office/officeart/2005/8/layout/vList6"/>
    <dgm:cxn modelId="{6CD7FBE6-851D-48F6-BF3A-48DAAC276512}" type="presParOf" srcId="{4A3C93D1-7E5D-44B1-BFE3-0AD6776A9C7A}" destId="{A52462D8-036D-4779-95FF-F70FAC29865E}" srcOrd="4" destOrd="0" presId="urn:microsoft.com/office/officeart/2005/8/layout/vList6"/>
    <dgm:cxn modelId="{F9E6DA93-B9F1-46D4-A391-209EC2DFDDB2}" type="presParOf" srcId="{A52462D8-036D-4779-95FF-F70FAC29865E}" destId="{CF2A14E5-D5A9-4618-85E2-485E1B1D04C9}" srcOrd="0" destOrd="0" presId="urn:microsoft.com/office/officeart/2005/8/layout/vList6"/>
    <dgm:cxn modelId="{1B5C533F-6BC3-44B5-8F8D-84EB0F471FD6}" type="presParOf" srcId="{A52462D8-036D-4779-95FF-F70FAC29865E}" destId="{04E4DDB0-1CB8-41FE-BB6C-45B91BC15D48}"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B9B90-F475-4723-A668-6F6BAB697C74}">
      <dsp:nvSpPr>
        <dsp:cNvPr id="0" name=""/>
        <dsp:cNvSpPr/>
      </dsp:nvSpPr>
      <dsp:spPr>
        <a:xfrm>
          <a:off x="2386800" y="1283"/>
          <a:ext cx="8545815" cy="1813634"/>
        </a:xfrm>
        <a:prstGeom prst="rightArrow">
          <a:avLst>
            <a:gd name="adj1" fmla="val 75000"/>
            <a:gd name="adj2" fmla="val 50000"/>
          </a:avLst>
        </a:prstGeom>
        <a:solidFill>
          <a:srgbClr val="92D050">
            <a:alpha val="90000"/>
          </a:srgb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fr-FR" sz="1800" kern="1200" dirty="0" smtClean="0"/>
            <a:t>non réalisées à reconduire (cf. : GPEC)</a:t>
          </a:r>
          <a:endParaRPr lang="fr-FR" sz="1800" kern="1200" dirty="0"/>
        </a:p>
        <a:p>
          <a:pPr marL="171450" lvl="1" indent="-171450" algn="l" defTabSz="800100">
            <a:lnSpc>
              <a:spcPct val="90000"/>
            </a:lnSpc>
            <a:spcBef>
              <a:spcPct val="0"/>
            </a:spcBef>
            <a:spcAft>
              <a:spcPct val="15000"/>
            </a:spcAft>
            <a:buChar char="••"/>
          </a:pPr>
          <a:r>
            <a:rPr lang="fr-FR" sz="1800" kern="1200" dirty="0" smtClean="0"/>
            <a:t>terminées et non reconduites (à clôturer)</a:t>
          </a:r>
          <a:endParaRPr lang="fr-FR" sz="1800" kern="1200" dirty="0"/>
        </a:p>
        <a:p>
          <a:pPr marL="171450" lvl="1" indent="-171450" algn="l" defTabSz="800100">
            <a:lnSpc>
              <a:spcPct val="90000"/>
            </a:lnSpc>
            <a:spcBef>
              <a:spcPct val="0"/>
            </a:spcBef>
            <a:spcAft>
              <a:spcPct val="15000"/>
            </a:spcAft>
            <a:buChar char="••"/>
          </a:pPr>
          <a:r>
            <a:rPr lang="fr-FR" sz="1800" kern="1200" dirty="0" smtClean="0"/>
            <a:t>à reformuler / modifier en fonction de nouveaux enjeux éventuels</a:t>
          </a:r>
          <a:endParaRPr lang="fr-FR" sz="1800" kern="1200" dirty="0"/>
        </a:p>
        <a:p>
          <a:pPr marL="171450" lvl="1" indent="-171450" algn="l" defTabSz="800100">
            <a:lnSpc>
              <a:spcPct val="90000"/>
            </a:lnSpc>
            <a:spcBef>
              <a:spcPct val="0"/>
            </a:spcBef>
            <a:spcAft>
              <a:spcPct val="15000"/>
            </a:spcAft>
            <a:buChar char="••"/>
          </a:pPr>
          <a:r>
            <a:rPr lang="fr-FR" sz="1800" kern="1200" dirty="0" smtClean="0"/>
            <a:t>à poursuivre en indiquant les axes à développer (ex. TMS Pro : une nouvelle offre de service)</a:t>
          </a:r>
          <a:endParaRPr lang="fr-FR" sz="1800" kern="1200" dirty="0"/>
        </a:p>
      </dsp:txBody>
      <dsp:txXfrm>
        <a:off x="2386800" y="227987"/>
        <a:ext cx="7865702" cy="1360226"/>
      </dsp:txXfrm>
    </dsp:sp>
    <dsp:sp modelId="{72E0A441-F1CA-4931-A88F-99F46717B6BE}">
      <dsp:nvSpPr>
        <dsp:cNvPr id="0" name=""/>
        <dsp:cNvSpPr/>
      </dsp:nvSpPr>
      <dsp:spPr>
        <a:xfrm>
          <a:off x="0" y="325774"/>
          <a:ext cx="2394404" cy="116465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kern="1200" dirty="0" smtClean="0"/>
            <a:t>Bilan du SDRH 2019-2022 </a:t>
          </a:r>
          <a:r>
            <a:rPr lang="fr-FR" sz="1800" kern="1200" dirty="0" smtClean="0">
              <a:sym typeface="Wingdings" panose="05000000000000000000" pitchFamily="2" charset="2"/>
            </a:rPr>
            <a:t></a:t>
          </a:r>
          <a:r>
            <a:rPr lang="fr-FR" sz="1800" kern="1200" dirty="0" smtClean="0"/>
            <a:t> identification des actions</a:t>
          </a:r>
          <a:endParaRPr lang="fr-FR" sz="1800" kern="1200" dirty="0"/>
        </a:p>
      </dsp:txBody>
      <dsp:txXfrm>
        <a:off x="56854" y="382628"/>
        <a:ext cx="2280696" cy="1050945"/>
      </dsp:txXfrm>
    </dsp:sp>
    <dsp:sp modelId="{2E64AEF8-3B7F-4ED4-9AD4-D160D7A8B3E6}">
      <dsp:nvSpPr>
        <dsp:cNvPr id="0" name=""/>
        <dsp:cNvSpPr/>
      </dsp:nvSpPr>
      <dsp:spPr>
        <a:xfrm>
          <a:off x="2495948" y="1918829"/>
          <a:ext cx="8412104" cy="1368642"/>
        </a:xfrm>
        <a:prstGeom prst="rightArrow">
          <a:avLst>
            <a:gd name="adj1" fmla="val 75000"/>
            <a:gd name="adj2" fmla="val 50000"/>
          </a:avLst>
        </a:prstGeom>
        <a:solidFill>
          <a:srgbClr val="99CC00">
            <a:alpha val="90000"/>
          </a:srgb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fr-FR" sz="1800" kern="1200" dirty="0" smtClean="0"/>
            <a:t>Renforcer la prévention en santé au travail sur l’axe prévention de la désinsertion professionnelle</a:t>
          </a:r>
          <a:endParaRPr lang="fr-FR" sz="1800" kern="1200" dirty="0"/>
        </a:p>
        <a:p>
          <a:pPr marL="171450" lvl="1" indent="-171450" algn="l" defTabSz="800100">
            <a:lnSpc>
              <a:spcPct val="90000"/>
            </a:lnSpc>
            <a:spcBef>
              <a:spcPct val="0"/>
            </a:spcBef>
            <a:spcAft>
              <a:spcPct val="15000"/>
            </a:spcAft>
            <a:buChar char="••"/>
          </a:pPr>
          <a:r>
            <a:rPr lang="fr-FR" sz="1800" kern="1200" dirty="0" smtClean="0"/>
            <a:t>Baromètre Social  UGECAM (</a:t>
          </a:r>
          <a:r>
            <a:rPr lang="fr-FR" sz="1800" kern="1200" dirty="0" err="1" smtClean="0"/>
            <a:t>Saphora</a:t>
          </a:r>
          <a:r>
            <a:rPr lang="fr-FR" sz="1800" kern="1200" dirty="0" smtClean="0"/>
            <a:t> Job) </a:t>
          </a:r>
          <a:endParaRPr lang="fr-FR" sz="1800" kern="1200" dirty="0"/>
        </a:p>
        <a:p>
          <a:pPr marL="171450" lvl="1" indent="-171450" algn="l" defTabSz="800100">
            <a:lnSpc>
              <a:spcPct val="90000"/>
            </a:lnSpc>
            <a:spcBef>
              <a:spcPct val="0"/>
            </a:spcBef>
            <a:spcAft>
              <a:spcPct val="15000"/>
            </a:spcAft>
            <a:buChar char="••"/>
          </a:pPr>
          <a:r>
            <a:rPr lang="fr-FR" sz="1800" kern="1200" dirty="0" smtClean="0"/>
            <a:t>…</a:t>
          </a:r>
          <a:endParaRPr lang="fr-FR" sz="1800" kern="1200" dirty="0"/>
        </a:p>
      </dsp:txBody>
      <dsp:txXfrm>
        <a:off x="2495948" y="2089909"/>
        <a:ext cx="7898863" cy="1026482"/>
      </dsp:txXfrm>
    </dsp:sp>
    <dsp:sp modelId="{04D8CFA7-982E-45E5-9745-F44DD3888322}">
      <dsp:nvSpPr>
        <dsp:cNvPr id="0" name=""/>
        <dsp:cNvSpPr/>
      </dsp:nvSpPr>
      <dsp:spPr>
        <a:xfrm>
          <a:off x="0" y="2054107"/>
          <a:ext cx="2460210" cy="1126164"/>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kern="1200" dirty="0" smtClean="0"/>
            <a:t>Nouveaux thèmes prioritaires / enjeux stratégiques</a:t>
          </a:r>
          <a:endParaRPr lang="fr-FR" sz="1800" kern="1200" dirty="0"/>
        </a:p>
      </dsp:txBody>
      <dsp:txXfrm>
        <a:off x="54975" y="2109082"/>
        <a:ext cx="2350260" cy="1016214"/>
      </dsp:txXfrm>
    </dsp:sp>
    <dsp:sp modelId="{04E4DDB0-1CB8-41FE-BB6C-45B91BC15D48}">
      <dsp:nvSpPr>
        <dsp:cNvPr id="0" name=""/>
        <dsp:cNvSpPr/>
      </dsp:nvSpPr>
      <dsp:spPr>
        <a:xfrm>
          <a:off x="2495937" y="3391384"/>
          <a:ext cx="8197007" cy="1432984"/>
        </a:xfrm>
        <a:prstGeom prst="rightArrow">
          <a:avLst>
            <a:gd name="adj1" fmla="val 75000"/>
            <a:gd name="adj2" fmla="val 50000"/>
          </a:avLst>
        </a:prstGeom>
        <a:solidFill>
          <a:srgbClr val="99CC00">
            <a:alpha val="90000"/>
          </a:srgb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l" defTabSz="800100">
            <a:lnSpc>
              <a:spcPct val="90000"/>
            </a:lnSpc>
            <a:spcBef>
              <a:spcPct val="0"/>
            </a:spcBef>
            <a:spcAft>
              <a:spcPct val="15000"/>
            </a:spcAft>
            <a:buChar char="••"/>
          </a:pPr>
          <a:r>
            <a:rPr lang="fr-FR" sz="1800" kern="1200" dirty="0" smtClean="0"/>
            <a:t>SDRH de la branche (porté par la DRHR)</a:t>
          </a:r>
          <a:endParaRPr lang="fr-FR" sz="1800" kern="1200" dirty="0"/>
        </a:p>
        <a:p>
          <a:pPr marL="171450" lvl="1" indent="-171450" algn="l" defTabSz="800100">
            <a:lnSpc>
              <a:spcPct val="90000"/>
            </a:lnSpc>
            <a:spcBef>
              <a:spcPct val="0"/>
            </a:spcBef>
            <a:spcAft>
              <a:spcPct val="15000"/>
            </a:spcAft>
            <a:buChar char="••"/>
          </a:pPr>
          <a:r>
            <a:rPr lang="fr-FR" sz="1800" kern="1200" dirty="0" smtClean="0"/>
            <a:t>Plan SQVCT</a:t>
          </a:r>
          <a:endParaRPr lang="fr-FR" sz="1800" kern="1200" dirty="0"/>
        </a:p>
        <a:p>
          <a:pPr marL="171450" lvl="1" indent="-171450" algn="l" defTabSz="800100">
            <a:lnSpc>
              <a:spcPct val="90000"/>
            </a:lnSpc>
            <a:spcBef>
              <a:spcPct val="0"/>
            </a:spcBef>
            <a:spcAft>
              <a:spcPct val="15000"/>
            </a:spcAft>
            <a:buChar char="••"/>
          </a:pPr>
          <a:r>
            <a:rPr lang="fr-FR" sz="1800" kern="1200" dirty="0" smtClean="0"/>
            <a:t>Référentiel RSO</a:t>
          </a:r>
          <a:endParaRPr lang="fr-FR" sz="1800" kern="1200" dirty="0"/>
        </a:p>
        <a:p>
          <a:pPr marL="171450" lvl="1" indent="-171450" algn="l" defTabSz="800100">
            <a:lnSpc>
              <a:spcPct val="90000"/>
            </a:lnSpc>
            <a:spcBef>
              <a:spcPct val="0"/>
            </a:spcBef>
            <a:spcAft>
              <a:spcPct val="15000"/>
            </a:spcAft>
            <a:buChar char="••"/>
          </a:pPr>
          <a:r>
            <a:rPr lang="fr-FR" sz="1800" kern="1200" dirty="0" smtClean="0"/>
            <a:t>…</a:t>
          </a:r>
          <a:endParaRPr lang="fr-FR" sz="1800" kern="1200" dirty="0"/>
        </a:p>
      </dsp:txBody>
      <dsp:txXfrm>
        <a:off x="2495937" y="3570507"/>
        <a:ext cx="7659638" cy="1074738"/>
      </dsp:txXfrm>
    </dsp:sp>
    <dsp:sp modelId="{CF2A14E5-D5A9-4618-85E2-485E1B1D04C9}">
      <dsp:nvSpPr>
        <dsp:cNvPr id="0" name=""/>
        <dsp:cNvSpPr/>
      </dsp:nvSpPr>
      <dsp:spPr>
        <a:xfrm>
          <a:off x="0" y="3494329"/>
          <a:ext cx="2245090" cy="1168300"/>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fr-FR" sz="1800" kern="1200" dirty="0" smtClean="0"/>
            <a:t>Articulation du SDRH avec les autres documents</a:t>
          </a:r>
          <a:endParaRPr lang="fr-FR" sz="1800" kern="1200" dirty="0"/>
        </a:p>
      </dsp:txBody>
      <dsp:txXfrm>
        <a:off x="57032" y="3551361"/>
        <a:ext cx="2131026" cy="1054236"/>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0.67636</cdr:x>
      <cdr:y>0.02016</cdr:y>
    </cdr:from>
    <cdr:to>
      <cdr:x>0.68067</cdr:x>
      <cdr:y>0.89216</cdr:y>
    </cdr:to>
    <cdr:cxnSp macro="">
      <cdr:nvCxnSpPr>
        <cdr:cNvPr id="3" name="Connecteur droit 2"/>
        <cdr:cNvCxnSpPr/>
      </cdr:nvCxnSpPr>
      <cdr:spPr>
        <a:xfrm xmlns:a="http://schemas.openxmlformats.org/drawingml/2006/main" flipV="1">
          <a:off x="5795688" y="72008"/>
          <a:ext cx="36960" cy="3114676"/>
        </a:xfrm>
        <a:prstGeom xmlns:a="http://schemas.openxmlformats.org/drawingml/2006/main" prst="line">
          <a:avLst/>
        </a:prstGeom>
        <a:ln xmlns:a="http://schemas.openxmlformats.org/drawingml/2006/main" w="28575">
          <a:solidFill>
            <a:schemeClr val="accent2">
              <a:lumMod val="7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18830" cy="493316"/>
          </a:xfrm>
          <a:prstGeom prst="rect">
            <a:avLst/>
          </a:prstGeom>
        </p:spPr>
        <p:txBody>
          <a:bodyPr vert="horz" lIns="90763" tIns="45382" rIns="90763" bIns="45382" rtlCol="0"/>
          <a:lstStyle>
            <a:lvl1pPr algn="l">
              <a:defRPr sz="1200"/>
            </a:lvl1pPr>
          </a:lstStyle>
          <a:p>
            <a:pPr>
              <a:defRPr/>
            </a:pPr>
            <a:endParaRPr lang="fr-FR"/>
          </a:p>
        </p:txBody>
      </p:sp>
      <p:sp>
        <p:nvSpPr>
          <p:cNvPr id="3" name="Espace réservé de la date 2"/>
          <p:cNvSpPr>
            <a:spLocks noGrp="1"/>
          </p:cNvSpPr>
          <p:nvPr>
            <p:ph type="dt" sz="quarter" idx="1"/>
          </p:nvPr>
        </p:nvSpPr>
        <p:spPr>
          <a:xfrm>
            <a:off x="3815375" y="0"/>
            <a:ext cx="2918830" cy="493316"/>
          </a:xfrm>
          <a:prstGeom prst="rect">
            <a:avLst/>
          </a:prstGeom>
        </p:spPr>
        <p:txBody>
          <a:bodyPr vert="horz" lIns="90763" tIns="45382" rIns="90763" bIns="45382" rtlCol="0"/>
          <a:lstStyle>
            <a:lvl1pPr algn="r">
              <a:defRPr sz="1200"/>
            </a:lvl1pPr>
          </a:lstStyle>
          <a:p>
            <a:pPr>
              <a:defRPr/>
            </a:pPr>
            <a:fld id="{A93E5412-45A9-47F5-8050-78259B35685E}" type="datetimeFigureOut">
              <a:rPr lang="fr-FR"/>
              <a:pPr>
                <a:defRPr/>
              </a:pPr>
              <a:t>02/08/2023</a:t>
            </a:fld>
            <a:endParaRPr lang="fr-FR"/>
          </a:p>
        </p:txBody>
      </p:sp>
      <p:sp>
        <p:nvSpPr>
          <p:cNvPr id="4" name="Espace réservé du pied de page 3"/>
          <p:cNvSpPr>
            <a:spLocks noGrp="1"/>
          </p:cNvSpPr>
          <p:nvPr>
            <p:ph type="ftr" sz="quarter" idx="2"/>
          </p:nvPr>
        </p:nvSpPr>
        <p:spPr>
          <a:xfrm>
            <a:off x="1" y="9371285"/>
            <a:ext cx="2918830" cy="493316"/>
          </a:xfrm>
          <a:prstGeom prst="rect">
            <a:avLst/>
          </a:prstGeom>
        </p:spPr>
        <p:txBody>
          <a:bodyPr vert="horz" lIns="90763" tIns="45382" rIns="90763" bIns="45382" rtlCol="0" anchor="b"/>
          <a:lstStyle>
            <a:lvl1pPr algn="l">
              <a:defRPr sz="1200"/>
            </a:lvl1pPr>
          </a:lstStyle>
          <a:p>
            <a:pPr>
              <a:defRPr/>
            </a:pPr>
            <a:endParaRPr lang="fr-FR"/>
          </a:p>
        </p:txBody>
      </p:sp>
      <p:sp>
        <p:nvSpPr>
          <p:cNvPr id="5" name="Espace réservé du numéro de diapositive 4"/>
          <p:cNvSpPr>
            <a:spLocks noGrp="1"/>
          </p:cNvSpPr>
          <p:nvPr>
            <p:ph type="sldNum" sz="quarter" idx="3"/>
          </p:nvPr>
        </p:nvSpPr>
        <p:spPr>
          <a:xfrm>
            <a:off x="3815375" y="9371285"/>
            <a:ext cx="2918830" cy="493316"/>
          </a:xfrm>
          <a:prstGeom prst="rect">
            <a:avLst/>
          </a:prstGeom>
        </p:spPr>
        <p:txBody>
          <a:bodyPr vert="horz" lIns="90763" tIns="45382" rIns="90763" bIns="45382" rtlCol="0" anchor="b"/>
          <a:lstStyle>
            <a:lvl1pPr algn="r">
              <a:defRPr sz="1200"/>
            </a:lvl1pPr>
          </a:lstStyle>
          <a:p>
            <a:pPr>
              <a:defRPr/>
            </a:pPr>
            <a:fld id="{D92E31ED-7C58-464F-A8FC-A672361F713F}" type="slidenum">
              <a:rPr lang="fr-FR"/>
              <a:pPr>
                <a:defRPr/>
              </a:pPr>
              <a:t>‹N°›</a:t>
            </a:fld>
            <a:endParaRPr lang="fr-FR"/>
          </a:p>
        </p:txBody>
      </p:sp>
    </p:spTree>
    <p:extLst>
      <p:ext uri="{BB962C8B-B14F-4D97-AF65-F5344CB8AC3E}">
        <p14:creationId xmlns:p14="http://schemas.microsoft.com/office/powerpoint/2010/main" val="2630516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18830" cy="493316"/>
          </a:xfrm>
          <a:prstGeom prst="rect">
            <a:avLst/>
          </a:prstGeom>
        </p:spPr>
        <p:txBody>
          <a:bodyPr vert="horz" lIns="90763" tIns="45382" rIns="90763" bIns="45382"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15375" y="0"/>
            <a:ext cx="2918830" cy="493316"/>
          </a:xfrm>
          <a:prstGeom prst="rect">
            <a:avLst/>
          </a:prstGeom>
        </p:spPr>
        <p:txBody>
          <a:bodyPr vert="horz" lIns="90763" tIns="45382" rIns="90763" bIns="45382" rtlCol="0"/>
          <a:lstStyle>
            <a:lvl1pPr algn="r" fontAlgn="auto">
              <a:spcBef>
                <a:spcPts val="0"/>
              </a:spcBef>
              <a:spcAft>
                <a:spcPts val="0"/>
              </a:spcAft>
              <a:defRPr sz="1200">
                <a:latin typeface="+mn-lt"/>
                <a:cs typeface="+mn-cs"/>
              </a:defRPr>
            </a:lvl1pPr>
          </a:lstStyle>
          <a:p>
            <a:pPr>
              <a:defRPr/>
            </a:pPr>
            <a:fld id="{9BA9113F-53E8-4C07-B72F-B968D89216D9}" type="datetimeFigureOut">
              <a:rPr lang="fr-FR"/>
              <a:pPr>
                <a:defRPr/>
              </a:pPr>
              <a:t>02/08/2023</a:t>
            </a:fld>
            <a:endParaRPr lang="fr-FR"/>
          </a:p>
        </p:txBody>
      </p:sp>
      <p:sp>
        <p:nvSpPr>
          <p:cNvPr id="4" name="Espace réservé de l'image des diapositives 3"/>
          <p:cNvSpPr>
            <a:spLocks noGrp="1" noRot="1" noChangeAspect="1"/>
          </p:cNvSpPr>
          <p:nvPr>
            <p:ph type="sldImg" idx="2"/>
          </p:nvPr>
        </p:nvSpPr>
        <p:spPr>
          <a:xfrm>
            <a:off x="80963" y="739775"/>
            <a:ext cx="6573837" cy="3700463"/>
          </a:xfrm>
          <a:prstGeom prst="rect">
            <a:avLst/>
          </a:prstGeom>
          <a:noFill/>
          <a:ln w="12700">
            <a:solidFill>
              <a:prstClr val="black"/>
            </a:solidFill>
          </a:ln>
        </p:spPr>
        <p:txBody>
          <a:bodyPr vert="horz" lIns="90763" tIns="45382" rIns="90763" bIns="45382" rtlCol="0" anchor="ctr"/>
          <a:lstStyle/>
          <a:p>
            <a:pPr lvl="0"/>
            <a:endParaRPr lang="fr-FR" noProof="0" smtClean="0"/>
          </a:p>
        </p:txBody>
      </p:sp>
      <p:sp>
        <p:nvSpPr>
          <p:cNvPr id="5" name="Espace réservé des commentaires 4"/>
          <p:cNvSpPr>
            <a:spLocks noGrp="1"/>
          </p:cNvSpPr>
          <p:nvPr>
            <p:ph type="body" sz="quarter" idx="3"/>
          </p:nvPr>
        </p:nvSpPr>
        <p:spPr>
          <a:xfrm>
            <a:off x="673577" y="4686499"/>
            <a:ext cx="5388610" cy="4439841"/>
          </a:xfrm>
          <a:prstGeom prst="rect">
            <a:avLst/>
          </a:prstGeom>
        </p:spPr>
        <p:txBody>
          <a:bodyPr vert="horz" lIns="90763" tIns="45382" rIns="90763" bIns="45382"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 name="Espace réservé du pied de page 5"/>
          <p:cNvSpPr>
            <a:spLocks noGrp="1"/>
          </p:cNvSpPr>
          <p:nvPr>
            <p:ph type="ftr" sz="quarter" idx="4"/>
          </p:nvPr>
        </p:nvSpPr>
        <p:spPr>
          <a:xfrm>
            <a:off x="1" y="9371285"/>
            <a:ext cx="2918830" cy="493316"/>
          </a:xfrm>
          <a:prstGeom prst="rect">
            <a:avLst/>
          </a:prstGeom>
        </p:spPr>
        <p:txBody>
          <a:bodyPr vert="horz" lIns="90763" tIns="45382" rIns="90763" bIns="45382"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15375" y="9371285"/>
            <a:ext cx="2918830" cy="493316"/>
          </a:xfrm>
          <a:prstGeom prst="rect">
            <a:avLst/>
          </a:prstGeom>
        </p:spPr>
        <p:txBody>
          <a:bodyPr vert="horz" lIns="90763" tIns="45382" rIns="90763" bIns="45382" rtlCol="0" anchor="b"/>
          <a:lstStyle>
            <a:lvl1pPr algn="r" fontAlgn="auto">
              <a:spcBef>
                <a:spcPts val="0"/>
              </a:spcBef>
              <a:spcAft>
                <a:spcPts val="0"/>
              </a:spcAft>
              <a:defRPr sz="1200">
                <a:latin typeface="+mn-lt"/>
                <a:cs typeface="+mn-cs"/>
              </a:defRPr>
            </a:lvl1pPr>
          </a:lstStyle>
          <a:p>
            <a:pPr>
              <a:defRPr/>
            </a:pPr>
            <a:fld id="{D01A4874-E0CC-44E8-A57F-DB9430A5B8FB}" type="slidenum">
              <a:rPr lang="fr-FR"/>
              <a:pPr>
                <a:defRPr/>
              </a:pPr>
              <a:t>‹N°›</a:t>
            </a:fld>
            <a:endParaRPr lang="fr-FR"/>
          </a:p>
        </p:txBody>
      </p:sp>
    </p:spTree>
    <p:extLst>
      <p:ext uri="{BB962C8B-B14F-4D97-AF65-F5344CB8AC3E}">
        <p14:creationId xmlns:p14="http://schemas.microsoft.com/office/powerpoint/2010/main" val="7948372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mn-lt"/>
        <a:ea typeface="+mn-ea"/>
        <a:cs typeface="+mn-cs"/>
      </a:defRPr>
    </a:lvl1pPr>
    <a:lvl2pPr marL="544251" algn="l" rtl="0" eaLnBrk="0" fontAlgn="base" hangingPunct="0">
      <a:spcBef>
        <a:spcPct val="30000"/>
      </a:spcBef>
      <a:spcAft>
        <a:spcPct val="0"/>
      </a:spcAft>
      <a:defRPr sz="1400" kern="1200">
        <a:solidFill>
          <a:schemeClr val="tx1"/>
        </a:solidFill>
        <a:latin typeface="+mn-lt"/>
        <a:ea typeface="+mn-ea"/>
        <a:cs typeface="+mn-cs"/>
      </a:defRPr>
    </a:lvl2pPr>
    <a:lvl3pPr marL="1088502" algn="l" rtl="0" eaLnBrk="0" fontAlgn="base" hangingPunct="0">
      <a:spcBef>
        <a:spcPct val="30000"/>
      </a:spcBef>
      <a:spcAft>
        <a:spcPct val="0"/>
      </a:spcAft>
      <a:defRPr sz="1400" kern="1200">
        <a:solidFill>
          <a:schemeClr val="tx1"/>
        </a:solidFill>
        <a:latin typeface="+mn-lt"/>
        <a:ea typeface="+mn-ea"/>
        <a:cs typeface="+mn-cs"/>
      </a:defRPr>
    </a:lvl3pPr>
    <a:lvl4pPr marL="1632753" algn="l" rtl="0" eaLnBrk="0" fontAlgn="base" hangingPunct="0">
      <a:spcBef>
        <a:spcPct val="30000"/>
      </a:spcBef>
      <a:spcAft>
        <a:spcPct val="0"/>
      </a:spcAft>
      <a:defRPr sz="1400" kern="1200">
        <a:solidFill>
          <a:schemeClr val="tx1"/>
        </a:solidFill>
        <a:latin typeface="+mn-lt"/>
        <a:ea typeface="+mn-ea"/>
        <a:cs typeface="+mn-cs"/>
      </a:defRPr>
    </a:lvl4pPr>
    <a:lvl5pPr marL="2177004" algn="l" rtl="0" eaLnBrk="0" fontAlgn="base" hangingPunct="0">
      <a:spcBef>
        <a:spcPct val="30000"/>
      </a:spcBef>
      <a:spcAft>
        <a:spcPct val="0"/>
      </a:spcAft>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80963" y="739775"/>
            <a:ext cx="6573837" cy="3700463"/>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E70A714A-BEF8-460F-9F89-1C821759E027}" type="slidenum">
              <a:rPr lang="fr-FR" smtClean="0">
                <a:solidFill>
                  <a:prstClr val="black"/>
                </a:solidFill>
              </a:rPr>
              <a:pPr>
                <a:defRPr/>
              </a:pPr>
              <a:t>1</a:t>
            </a:fld>
            <a:endParaRPr lang="fr-FR">
              <a:solidFill>
                <a:prstClr val="black"/>
              </a:solidFill>
            </a:endParaRPr>
          </a:p>
        </p:txBody>
      </p:sp>
    </p:spTree>
    <p:extLst>
      <p:ext uri="{BB962C8B-B14F-4D97-AF65-F5344CB8AC3E}">
        <p14:creationId xmlns:p14="http://schemas.microsoft.com/office/powerpoint/2010/main" val="1556068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sym typeface="Wingdings" panose="05000000000000000000" pitchFamily="2" charset="2"/>
              </a:rPr>
              <a:t>Un suivi des postes vacants souvent du fait des demandes DNGU</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sym typeface="Wingdings" panose="05000000000000000000" pitchFamily="2" charset="2"/>
              </a:rPr>
              <a:t>Pour le recrutement</a:t>
            </a:r>
            <a:r>
              <a:rPr lang="fr-FR" sz="1100" baseline="0" dirty="0" smtClean="0">
                <a:sym typeface="Wingdings" panose="05000000000000000000" pitchFamily="2" charset="2"/>
              </a:rPr>
              <a:t> : en NE force du vivier interne</a:t>
            </a:r>
            <a:endParaRPr lang="fr-FR" sz="1100" dirty="0" smtClean="0">
              <a:sym typeface="Wingdings" panose="05000000000000000000" pitchFamily="2" charset="2"/>
            </a:endParaRPr>
          </a:p>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15</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16</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sym typeface="Wingdings" panose="05000000000000000000" pitchFamily="2" charset="2"/>
              </a:rPr>
              <a:t>Animation plutôt en créant des événements pour les managers (8/11) ou par du coaching individuel (7/11)  beaucoup par des outils collaboratifs, newsletter, 1 seul d’entre vous a rédigé une charte de bonne pratique</a:t>
            </a:r>
          </a:p>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17</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400" b="1" dirty="0" smtClean="0"/>
              <a:t>Mutualisation de la paie </a:t>
            </a:r>
            <a:r>
              <a:rPr lang="fr-FR" sz="140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400" dirty="0" smtClean="0"/>
              <a:t>Des points de vigilance particuliers sur le niveau organisationnel et la mise en place des </a:t>
            </a:r>
            <a:r>
              <a:rPr lang="fr-FR" sz="1400" dirty="0" err="1" smtClean="0"/>
              <a:t>process</a:t>
            </a:r>
            <a:r>
              <a:rPr lang="fr-FR" sz="1400" dirty="0" smtClean="0"/>
              <a:t>, les outils et délais de traitement. </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400" dirty="0" smtClean="0"/>
              <a:t>Des bonnes pratiques à capitaliser dont nécessité d’une communication très régulière (CNGP/UGECAM) avec une identification des interlocuteurs « terrains » (établissement) et une organisation de RETEX particulièrement utile (</a:t>
            </a:r>
            <a:r>
              <a:rPr lang="fr-FR" sz="1400" dirty="0" smtClean="0">
                <a:sym typeface="Wingdings" panose="05000000000000000000" pitchFamily="2" charset="2"/>
              </a:rPr>
              <a:t> voire soutien) + nécessité absolue de garder des référents paie internes UGECAM.</a:t>
            </a:r>
            <a:endParaRPr lang="fr-FR" sz="1400" dirty="0" smtClean="0"/>
          </a:p>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18</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19</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20</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21</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22</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23</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24</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80963" y="739775"/>
            <a:ext cx="6573837" cy="3700463"/>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a:defRPr/>
            </a:pPr>
            <a:fld id="{E70A714A-BEF8-460F-9F89-1C821759E027}" type="slidenum">
              <a:rPr lang="fr-FR" smtClean="0">
                <a:solidFill>
                  <a:prstClr val="black"/>
                </a:solidFill>
              </a:rPr>
              <a:pPr>
                <a:defRPr/>
              </a:pPr>
              <a:t>2</a:t>
            </a:fld>
            <a:endParaRPr lang="fr-FR">
              <a:solidFill>
                <a:prstClr val="black"/>
              </a:solidFill>
            </a:endParaRPr>
          </a:p>
        </p:txBody>
      </p:sp>
    </p:spTree>
    <p:extLst>
      <p:ext uri="{BB962C8B-B14F-4D97-AF65-F5344CB8AC3E}">
        <p14:creationId xmlns:p14="http://schemas.microsoft.com/office/powerpoint/2010/main" val="1556068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Dans l’hypothèse d’une reconduction d’un SDRH de groupe (le précédent ayant été le 1</a:t>
            </a:r>
            <a:r>
              <a:rPr lang="fr-FR" baseline="30000" dirty="0" smtClean="0"/>
              <a:t>er</a:t>
            </a:r>
            <a:r>
              <a:rPr lang="fr-FR"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adaptation d’une méthode d’analyse de la charge de travail (en COPIL une CPAM a présenté la démarche qu’elle a élaboré, une adaptation à l’environnement professionnel des UGECAM pourrait être très intéressante, elle rejoint le sujet de la performance sociale)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renforcer la prévention en santé au travail (loi du 2 août 2021 - lien avec le Plan SQVCT)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t>Baromètre Social commun (</a:t>
            </a:r>
            <a:r>
              <a:rPr lang="fr-FR" sz="1200" dirty="0" err="1" smtClean="0"/>
              <a:t>Saphora</a:t>
            </a:r>
            <a:r>
              <a:rPr lang="fr-FR" sz="1200" dirty="0" smtClean="0"/>
              <a:t> Job) : généralisation et analyse au niveau du groupe pour identifier des axes de travail, offres de service…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A16C1E6A-9F7E-49CD-8694-AE35D6F60808}" type="slidenum">
              <a:rPr lang="fr-FR" smtClean="0"/>
              <a:t>4</a:t>
            </a:fld>
            <a:endParaRPr lang="fr-FR"/>
          </a:p>
        </p:txBody>
      </p:sp>
    </p:spTree>
    <p:extLst>
      <p:ext uri="{BB962C8B-B14F-4D97-AF65-F5344CB8AC3E}">
        <p14:creationId xmlns:p14="http://schemas.microsoft.com/office/powerpoint/2010/main" val="237780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e l'image des diapositives 1"/>
          <p:cNvSpPr>
            <a:spLocks noGrp="1" noRot="1" noChangeAspect="1" noTextEdit="1"/>
          </p:cNvSpPr>
          <p:nvPr>
            <p:ph type="sldImg"/>
          </p:nvPr>
        </p:nvSpPr>
        <p:spPr bwMode="auto">
          <a:xfrm>
            <a:off x="80963" y="739775"/>
            <a:ext cx="6573837" cy="37004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p>
        </p:txBody>
      </p:sp>
      <p:sp>
        <p:nvSpPr>
          <p:cNvPr id="4" name="Espace réservé du numéro de diapositive 3"/>
          <p:cNvSpPr>
            <a:spLocks noGrp="1"/>
          </p:cNvSpPr>
          <p:nvPr>
            <p:ph type="sldNum" sz="quarter" idx="5"/>
          </p:nvPr>
        </p:nvSpPr>
        <p:spPr/>
        <p:txBody>
          <a:bodyPr/>
          <a:lstStyle/>
          <a:p>
            <a:pPr>
              <a:defRPr/>
            </a:pPr>
            <a:fld id="{3F164A5B-BCF4-43D0-8C9E-91357B757B1D}" type="slidenum">
              <a:rPr lang="fr-FR">
                <a:solidFill>
                  <a:prstClr val="black"/>
                </a:solidFill>
              </a:rPr>
              <a:pPr>
                <a:defRPr/>
              </a:pPr>
              <a:t>9</a:t>
            </a:fld>
            <a:endParaRPr lang="fr-FR"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S’agissant de la </a:t>
            </a:r>
            <a:r>
              <a:rPr lang="fr-FR" sz="1100" b="1" dirty="0" smtClean="0"/>
              <a:t>mutualisation de la paie</a:t>
            </a:r>
            <a:r>
              <a:rPr lang="fr-FR" sz="1100" dirty="0" smtClean="0"/>
              <a:t>, 4/7 sont peu satisfaits de l’accompagnement (qui a globalement manqué). Un retour très riche et une matière issue des bilans fait par chacun qui permettra d’alimenter les travaux (points de vigilance, bonnes pratiques et axes d’amélioration).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FR" sz="1100" b="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b="1" dirty="0" smtClean="0"/>
              <a:t>Mutualisation de la paie </a:t>
            </a:r>
            <a:r>
              <a:rPr lang="fr-FR" sz="110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Des points de vigilance particuliers sur le niveau organisationnel et la mise en place des </a:t>
            </a:r>
            <a:r>
              <a:rPr lang="fr-FR" sz="1100" dirty="0" err="1" smtClean="0"/>
              <a:t>process</a:t>
            </a:r>
            <a:r>
              <a:rPr lang="fr-FR" sz="1100" dirty="0" smtClean="0"/>
              <a:t>, les outils et délais de traitement. </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Des bonnes pratiques à capitaliser dont nécessité d’une communication très régulière (CNGP/UGECAM) avec une identification des interlocuteurs « terrains » (établissement) et une organisation de RETEX particulièrement utile (</a:t>
            </a:r>
            <a:r>
              <a:rPr lang="fr-FR" sz="1100" dirty="0" smtClean="0">
                <a:sym typeface="Wingdings" panose="05000000000000000000" pitchFamily="2" charset="2"/>
              </a:rPr>
              <a:t> voire soutien) + nécessité absolue de garder des référents paie internes UGECAM.</a:t>
            </a:r>
            <a:endParaRPr lang="fr-FR" sz="1100" dirty="0" smtClean="0"/>
          </a:p>
          <a:p>
            <a:endParaRPr lang="fr-FR" sz="1100"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10</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S’agissant de la </a:t>
            </a:r>
            <a:r>
              <a:rPr lang="fr-FR" sz="1100" b="1" dirty="0" smtClean="0"/>
              <a:t>mutualisation de la paie</a:t>
            </a:r>
            <a:r>
              <a:rPr lang="fr-FR" sz="1100" dirty="0" smtClean="0"/>
              <a:t>, 4/7 sont peu satisfaits de l’accompagnement (qui a globalement manqué). Un retour très riche et une matière issue des bilans fait par chacun qui permettra d’alimenter les travaux (points de vigilance, bonnes pratiques et axes d’amélioration).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FR" sz="1100" b="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b="1" dirty="0" smtClean="0"/>
              <a:t>Mutualisation de la paie </a:t>
            </a:r>
            <a:r>
              <a:rPr lang="fr-FR" sz="1100"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Des points de vigilance particuliers sur le niveau organisationnel et la mise en place des </a:t>
            </a:r>
            <a:r>
              <a:rPr lang="fr-FR" sz="1100" dirty="0" err="1" smtClean="0"/>
              <a:t>process</a:t>
            </a:r>
            <a:r>
              <a:rPr lang="fr-FR" sz="1100" dirty="0" smtClean="0"/>
              <a:t>, les outils et délais de traitement. </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t>Des bonnes pratiques à capitaliser dont nécessité d’une communication très régulière (CNGP/UGECAM) avec une identification des interlocuteurs « terrains » (établissement) et une organisation de RETEX particulièrement utile (</a:t>
            </a:r>
            <a:r>
              <a:rPr lang="fr-FR" sz="1100" dirty="0" smtClean="0">
                <a:sym typeface="Wingdings" panose="05000000000000000000" pitchFamily="2" charset="2"/>
              </a:rPr>
              <a:t> voire soutien) + nécessité absolue de garder des référents paie internes UGECAM.</a:t>
            </a:r>
            <a:endParaRPr lang="fr-FR" sz="1100" dirty="0" smtClean="0"/>
          </a:p>
          <a:p>
            <a:endParaRPr lang="fr-FR" sz="1100"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11</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smtClean="0"/>
              <a:t>Je fais l’impasse sur la GPEC : 6/11 ont mis en place une démarche de GPEC, à terme prévu pour tous </a:t>
            </a:r>
            <a:r>
              <a:rPr lang="fr-FR" sz="1100" dirty="0" smtClean="0">
                <a:sym typeface="Wingdings" panose="05000000000000000000" pitchFamily="2" charset="2"/>
              </a:rPr>
              <a:t> constat un avancement très disparate</a:t>
            </a:r>
            <a:r>
              <a:rPr lang="fr-FR" sz="1100" baseline="0" dirty="0" smtClean="0">
                <a:sym typeface="Wingdings" panose="05000000000000000000" pitchFamily="2" charset="2"/>
              </a:rPr>
              <a:t> sur le sujet en fonction des UGECAM.</a:t>
            </a:r>
          </a:p>
          <a:p>
            <a:r>
              <a:rPr lang="fr-FR" sz="1100" baseline="0" dirty="0" smtClean="0">
                <a:sym typeface="Wingdings" panose="05000000000000000000" pitchFamily="2" charset="2"/>
              </a:rPr>
              <a:t>En revanche des besoins d’accompagnement exprimés ++ notamment en terme d’outil (avec référentiel emploi, cartographies…), de requêtes Infocentre et d’accompagnement méthodologique, et de formation</a:t>
            </a:r>
            <a:endParaRPr lang="fr-FR" sz="1100"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12</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smtClean="0"/>
              <a:t>5/10 ont déployé</a:t>
            </a:r>
            <a:r>
              <a:rPr lang="fr-FR" sz="1100" baseline="0" dirty="0" smtClean="0"/>
              <a:t> une démarche d’accompagnement des collaborateurs vers la retraite</a:t>
            </a:r>
          </a:p>
          <a:p>
            <a:endParaRPr lang="fr-FR" sz="1100" baseline="0" dirty="0" smtClean="0"/>
          </a:p>
          <a:p>
            <a:r>
              <a:rPr lang="fr-FR" sz="1100" dirty="0" smtClean="0"/>
              <a:t>Référents et obligations :</a:t>
            </a:r>
          </a:p>
          <a:p>
            <a:r>
              <a:rPr lang="fr-FR" sz="1100" b="1" dirty="0" smtClean="0"/>
              <a:t>Référents SST </a:t>
            </a:r>
            <a:r>
              <a:rPr lang="fr-FR" sz="1100" dirty="0" smtClean="0"/>
              <a:t>: Depuis 2012, l'employeur désigne un ou plusieurs salariés compétents pour s'occuper des activités de protection et de prévention des risques professionnels de l'entreprise. Il s’agit d’un référent SST interne. </a:t>
            </a:r>
          </a:p>
          <a:p>
            <a:r>
              <a:rPr lang="fr-FR" sz="1100" dirty="0" smtClean="0"/>
              <a:t>A partir du 31 Mars 2022, l’employeur doit désormais proposer une formation obligatoire en matière de santé au travail dans les conditions prévues aux articles.</a:t>
            </a:r>
          </a:p>
          <a:p>
            <a:r>
              <a:rPr lang="fr-FR" sz="1100" b="1" dirty="0" smtClean="0"/>
              <a:t>Référent handicap </a:t>
            </a:r>
            <a:r>
              <a:rPr lang="fr-FR" sz="1100" dirty="0" smtClean="0"/>
              <a:t>: Depuis le 5 septembre 2018, sous l'impulsion de la loi Avenir professionnel, est rendu obligatoire, dans les entreprises de plus de 250 salariés, la désignation d'un référent handicap « chargé d'orienter, d'informer et d'accompagner les personnes en situation de handicap ».</a:t>
            </a:r>
          </a:p>
          <a:p>
            <a:r>
              <a:rPr lang="fr-FR" sz="1100" b="1" dirty="0" smtClean="0"/>
              <a:t>Référent harcèlement sexuel </a:t>
            </a:r>
            <a:r>
              <a:rPr lang="fr-FR" sz="1100" dirty="0" smtClean="0"/>
              <a:t>: Depuis le 1</a:t>
            </a:r>
            <a:r>
              <a:rPr lang="fr-FR" sz="1100" baseline="30000" dirty="0" smtClean="0"/>
              <a:t>er</a:t>
            </a:r>
            <a:r>
              <a:rPr lang="fr-FR" sz="1100" dirty="0" smtClean="0"/>
              <a:t> janvier 2019, dans toutes les entreprises d’au moins 250 salariés, l’employeur doit désigner un référent harcèlement sexuel. Celui-ci est chargé d’orienter, d’informer et d’accompagner les salariés en matière de lutte contre le harcèlement sexuel et les agissements sexistes.</a:t>
            </a:r>
          </a:p>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13</a:t>
            </a:fld>
            <a:endParaRPr lang="fr-FR"/>
          </a:p>
        </p:txBody>
      </p:sp>
    </p:spTree>
    <p:extLst>
      <p:ext uri="{BB962C8B-B14F-4D97-AF65-F5344CB8AC3E}">
        <p14:creationId xmlns:p14="http://schemas.microsoft.com/office/powerpoint/2010/main" val="715994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sym typeface="Wingdings" panose="05000000000000000000" pitchFamily="2" charset="2"/>
              </a:rPr>
              <a:t>Appropriation de la loi santé  souhait d’un guide très opérationnel (exemple de courrier…) + un apport juridique (suivi des textes, obligations légales)</a:t>
            </a:r>
          </a:p>
          <a:p>
            <a:pPr marL="0" marR="0" indent="0" algn="l" defTabSz="914400" rtl="0" eaLnBrk="0" fontAlgn="base" latinLnBrk="0" hangingPunct="0">
              <a:lnSpc>
                <a:spcPct val="100000"/>
              </a:lnSpc>
              <a:spcBef>
                <a:spcPct val="30000"/>
              </a:spcBef>
              <a:spcAft>
                <a:spcPct val="0"/>
              </a:spcAft>
              <a:buClrTx/>
              <a:buSzTx/>
              <a:buFontTx/>
              <a:buNone/>
              <a:tabLst/>
              <a:defRPr/>
            </a:pPr>
            <a:r>
              <a:rPr lang="fr-FR" sz="1100" dirty="0" smtClean="0">
                <a:sym typeface="Wingdings" panose="05000000000000000000" pitchFamily="2" charset="2"/>
              </a:rPr>
              <a:t>Des actions en cours pour lesquelles vous n’avez pas encore eu le temps de réaliser un bilan</a:t>
            </a:r>
          </a:p>
          <a:p>
            <a:r>
              <a:rPr lang="fr-FR" sz="1100" dirty="0" smtClean="0">
                <a:sym typeface="Wingdings" panose="05000000000000000000" pitchFamily="2" charset="2"/>
              </a:rPr>
              <a:t>S’agissant de la mesure du climat social  globalement jusqu’à outil très peu utilisé pour mener vos actions en matière de QVT (sauf 2 d’entre vous) : 5 UGECAM n’en ont pas mis en place depuis au moins 4 ans (BSI était largement utilisé), peu de plans d’actions mis en place à l’issue de l’analyse des résultats </a:t>
            </a:r>
          </a:p>
          <a:p>
            <a:r>
              <a:rPr lang="fr-FR" sz="1100" dirty="0" smtClean="0">
                <a:sym typeface="Wingdings" panose="05000000000000000000" pitchFamily="2" charset="2"/>
              </a:rPr>
              <a:t> Un souhait d’accompagnement sur le déploiement de </a:t>
            </a:r>
            <a:r>
              <a:rPr lang="fr-FR" sz="1100" dirty="0" err="1" smtClean="0">
                <a:sym typeface="Wingdings" panose="05000000000000000000" pitchFamily="2" charset="2"/>
              </a:rPr>
              <a:t>Saphora</a:t>
            </a:r>
            <a:r>
              <a:rPr lang="fr-FR" sz="1100" dirty="0" smtClean="0">
                <a:sym typeface="Wingdings" panose="05000000000000000000" pitchFamily="2" charset="2"/>
              </a:rPr>
              <a:t> Job</a:t>
            </a:r>
          </a:p>
          <a:p>
            <a:endParaRPr lang="fr-FR" dirty="0"/>
          </a:p>
        </p:txBody>
      </p:sp>
      <p:sp>
        <p:nvSpPr>
          <p:cNvPr id="4" name="Espace réservé du numéro de diapositive 3"/>
          <p:cNvSpPr>
            <a:spLocks noGrp="1"/>
          </p:cNvSpPr>
          <p:nvPr>
            <p:ph type="sldNum" sz="quarter" idx="10"/>
          </p:nvPr>
        </p:nvSpPr>
        <p:spPr/>
        <p:txBody>
          <a:bodyPr/>
          <a:lstStyle/>
          <a:p>
            <a:pPr>
              <a:defRPr/>
            </a:pPr>
            <a:fld id="{D01A4874-E0CC-44E8-A57F-DB9430A5B8FB}" type="slidenum">
              <a:rPr lang="fr-FR" smtClean="0"/>
              <a:pPr>
                <a:defRPr/>
              </a:pPr>
              <a:t>14</a:t>
            </a:fld>
            <a:endParaRPr lang="fr-FR"/>
          </a:p>
        </p:txBody>
      </p:sp>
    </p:spTree>
    <p:extLst>
      <p:ext uri="{BB962C8B-B14F-4D97-AF65-F5344CB8AC3E}">
        <p14:creationId xmlns:p14="http://schemas.microsoft.com/office/powerpoint/2010/main" val="715994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3"/>
          <p:cNvSpPr/>
          <p:nvPr userDrawn="1"/>
        </p:nvSpPr>
        <p:spPr>
          <a:xfrm>
            <a:off x="0" y="-26993"/>
            <a:ext cx="12190413" cy="61937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fontAlgn="auto">
              <a:spcBef>
                <a:spcPts val="0"/>
              </a:spcBef>
              <a:spcAft>
                <a:spcPts val="0"/>
              </a:spcAft>
              <a:defRPr/>
            </a:pPr>
            <a:endParaRPr lang="fr-FR">
              <a:solidFill>
                <a:prstClr val="white"/>
              </a:solidFill>
            </a:endParaRPr>
          </a:p>
        </p:txBody>
      </p:sp>
      <p:cxnSp>
        <p:nvCxnSpPr>
          <p:cNvPr id="7" name="Connecteur droit 6"/>
          <p:cNvCxnSpPr/>
          <p:nvPr userDrawn="1"/>
        </p:nvCxnSpPr>
        <p:spPr bwMode="auto">
          <a:xfrm>
            <a:off x="2998862" y="3074316"/>
            <a:ext cx="906964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userDrawn="1">
            <p:ph type="ctrTitle"/>
          </p:nvPr>
        </p:nvSpPr>
        <p:spPr>
          <a:xfrm>
            <a:off x="3544061" y="188684"/>
            <a:ext cx="8281109" cy="936320"/>
          </a:xfrm>
        </p:spPr>
        <p:txBody>
          <a:bodyPr/>
          <a:lstStyle>
            <a:lvl1pPr algn="r">
              <a:defRPr sz="4300" b="1" cap="all" baseline="0">
                <a:solidFill>
                  <a:schemeClr val="bg1"/>
                </a:solidFill>
              </a:defRPr>
            </a:lvl1pPr>
          </a:lstStyle>
          <a:p>
            <a:r>
              <a:rPr lang="fr-FR" dirty="0" smtClean="0"/>
              <a:t>Modifiez le style du titre</a:t>
            </a:r>
            <a:endParaRPr lang="fr-FR" dirty="0"/>
          </a:p>
        </p:txBody>
      </p:sp>
      <p:sp>
        <p:nvSpPr>
          <p:cNvPr id="3" name="Sous-titre 2"/>
          <p:cNvSpPr>
            <a:spLocks noGrp="1"/>
          </p:cNvSpPr>
          <p:nvPr userDrawn="1">
            <p:ph type="subTitle" idx="1"/>
          </p:nvPr>
        </p:nvSpPr>
        <p:spPr>
          <a:xfrm>
            <a:off x="4943229" y="1269054"/>
            <a:ext cx="6901320" cy="1152395"/>
          </a:xfrm>
        </p:spPr>
        <p:txBody>
          <a:bodyPr/>
          <a:lstStyle>
            <a:lvl1pPr marL="0" indent="0" algn="r">
              <a:buNone/>
              <a:defRPr sz="3300" b="1" cap="all" baseline="0">
                <a:solidFill>
                  <a:srgbClr val="FF9933"/>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fr-FR" dirty="0" smtClean="0"/>
              <a:t>Modifiez le style</a:t>
            </a:r>
          </a:p>
          <a:p>
            <a:r>
              <a:rPr lang="fr-FR" dirty="0" smtClean="0"/>
              <a:t>des sous-titres du masque</a:t>
            </a:r>
            <a:endParaRPr lang="fr-FR" dirty="0"/>
          </a:p>
        </p:txBody>
      </p:sp>
      <p:sp>
        <p:nvSpPr>
          <p:cNvPr id="13" name="Espace réservé du numéro de diapositive 5"/>
          <p:cNvSpPr>
            <a:spLocks noGrp="1"/>
          </p:cNvSpPr>
          <p:nvPr userDrawn="1">
            <p:ph type="sldNum" sz="quarter" idx="10"/>
          </p:nvPr>
        </p:nvSpPr>
        <p:spPr>
          <a:xfrm>
            <a:off x="55027" y="6454683"/>
            <a:ext cx="664547" cy="365210"/>
          </a:xfrm>
          <a:prstGeom prst="rect">
            <a:avLst/>
          </a:prstGeom>
        </p:spPr>
        <p:txBody>
          <a:bodyPr lIns="108850" tIns="54425" rIns="108850" bIns="54425"/>
          <a:lstStyle>
            <a:lvl1pPr>
              <a:defRPr sz="1100" b="1">
                <a:solidFill>
                  <a:schemeClr val="tx2">
                    <a:lumMod val="75000"/>
                  </a:schemeClr>
                </a:solidFill>
                <a:cs typeface="Arial" charset="0"/>
              </a:defRPr>
            </a:lvl1pPr>
          </a:lstStyle>
          <a:p>
            <a:pPr>
              <a:defRPr/>
            </a:pPr>
            <a:fld id="{672BE3BF-B575-4D05-B26B-A683D1E02E40}" type="slidenum">
              <a:rPr lang="fr-FR">
                <a:solidFill>
                  <a:srgbClr val="1F497D">
                    <a:lumMod val="75000"/>
                  </a:srgbClr>
                </a:solidFill>
              </a:rPr>
              <a:pPr>
                <a:defRPr/>
              </a:pPr>
              <a:t>‹N°›</a:t>
            </a:fld>
            <a:endParaRPr lang="fr-FR" dirty="0">
              <a:solidFill>
                <a:srgbClr val="1F497D">
                  <a:lumMod val="75000"/>
                </a:srgbClr>
              </a:solidFill>
            </a:endParaRPr>
          </a:p>
        </p:txBody>
      </p:sp>
      <p:pic>
        <p:nvPicPr>
          <p:cNvPr id="11" name="Imag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3" y="-1"/>
            <a:ext cx="3085853" cy="616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age 10"/>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674382" y="2801583"/>
            <a:ext cx="194318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13"/>
          <p:cNvPicPr>
            <a:picLocks noChangeAspect="1"/>
          </p:cNvPicPr>
          <p:nvPr userDrawn="1"/>
        </p:nvPicPr>
        <p:blipFill rotWithShape="1">
          <a:blip r:embed="rId4" cstate="print">
            <a:extLst>
              <a:ext uri="{28A0092B-C50C-407E-A947-70E740481C1C}">
                <a14:useLocalDpi xmlns:a14="http://schemas.microsoft.com/office/drawing/2010/main" val="0"/>
              </a:ext>
            </a:extLst>
          </a:blip>
          <a:srcRect l="2386" t="7453" r="77745" b="25079"/>
          <a:stretch/>
        </p:blipFill>
        <p:spPr bwMode="auto">
          <a:xfrm rot="20231094">
            <a:off x="-146051" y="2489694"/>
            <a:ext cx="1177849" cy="1160350"/>
          </a:xfrm>
          <a:prstGeom prst="rect">
            <a:avLst/>
          </a:prstGeom>
          <a:ln>
            <a:noFill/>
          </a:ln>
          <a:effectLst>
            <a:outerShdw blurRad="190500" dist="228600" dir="2700000" algn="ctr">
              <a:srgbClr val="000000">
                <a:alpha val="30000"/>
              </a:srgbClr>
            </a:outerShdw>
            <a:softEdge rad="31750"/>
          </a:effectLst>
          <a:scene3d>
            <a:camera prst="orthographicFront"/>
            <a:lightRig rig="threePt" dir="t"/>
          </a:scene3d>
          <a:sp3d/>
        </p:spPr>
      </p:pic>
    </p:spTree>
    <p:extLst>
      <p:ext uri="{BB962C8B-B14F-4D97-AF65-F5344CB8AC3E}">
        <p14:creationId xmlns:p14="http://schemas.microsoft.com/office/powerpoint/2010/main" val="254251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5" name="Rectangle 4"/>
          <p:cNvSpPr/>
          <p:nvPr userDrawn="1"/>
        </p:nvSpPr>
        <p:spPr>
          <a:xfrm>
            <a:off x="12046498" y="-100036"/>
            <a:ext cx="143915" cy="6194272"/>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6" name="Rectangle 5"/>
          <p:cNvSpPr/>
          <p:nvPr userDrawn="1"/>
        </p:nvSpPr>
        <p:spPr>
          <a:xfrm>
            <a:off x="11625338" y="-100036"/>
            <a:ext cx="433860" cy="6194272"/>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7" name="Rectangle 6"/>
          <p:cNvSpPr/>
          <p:nvPr userDrawn="1"/>
        </p:nvSpPr>
        <p:spPr>
          <a:xfrm flipH="1">
            <a:off x="11566079" y="-100036"/>
            <a:ext cx="61375" cy="6194272"/>
          </a:xfrm>
          <a:prstGeom prst="rect">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2" name="Titre 1"/>
          <p:cNvSpPr>
            <a:spLocks noGrp="1"/>
          </p:cNvSpPr>
          <p:nvPr>
            <p:ph type="title"/>
          </p:nvPr>
        </p:nvSpPr>
        <p:spPr>
          <a:xfrm>
            <a:off x="1761499" y="188684"/>
            <a:ext cx="9613607" cy="720247"/>
          </a:xfrm>
        </p:spPr>
        <p:txBody>
          <a:bodyPr/>
          <a:lstStyle>
            <a:lvl1pPr>
              <a:defRPr sz="4800" b="1" cap="all" baseline="0">
                <a:solidFill>
                  <a:schemeClr val="tx2"/>
                </a:solidFill>
              </a:defRPr>
            </a:lvl1pPr>
          </a:lstStyle>
          <a:p>
            <a:r>
              <a:rPr lang="fr-FR" dirty="0" smtClean="0"/>
              <a:t>Modifiez le style du titre</a:t>
            </a:r>
            <a:endParaRPr lang="fr-FR" dirty="0"/>
          </a:p>
        </p:txBody>
      </p:sp>
      <p:sp>
        <p:nvSpPr>
          <p:cNvPr id="3" name="Espace réservé du contenu 2"/>
          <p:cNvSpPr>
            <a:spLocks noGrp="1"/>
          </p:cNvSpPr>
          <p:nvPr>
            <p:ph idx="1"/>
          </p:nvPr>
        </p:nvSpPr>
        <p:spPr>
          <a:xfrm>
            <a:off x="1761499" y="1052980"/>
            <a:ext cx="9613607" cy="4988584"/>
          </a:xfrm>
        </p:spPr>
        <p:txBody>
          <a:bodyPr/>
          <a:lstStyle>
            <a:lvl1pPr>
              <a:buClr>
                <a:schemeClr val="tx2"/>
              </a:buClr>
              <a:defRPr sz="3300">
                <a:solidFill>
                  <a:schemeClr val="tx2"/>
                </a:solidFill>
              </a:defRPr>
            </a:lvl1pPr>
            <a:lvl2pPr>
              <a:buClr>
                <a:srgbClr val="CC0066"/>
              </a:buClr>
              <a:defRPr sz="2900">
                <a:solidFill>
                  <a:schemeClr val="tx2"/>
                </a:solidFill>
              </a:defRPr>
            </a:lvl2pPr>
            <a:lvl3pPr marL="1360627" indent="-272125">
              <a:buClr>
                <a:srgbClr val="FF9933"/>
              </a:buClr>
              <a:buFont typeface="Wingdings" panose="05000000000000000000" pitchFamily="2" charset="2"/>
              <a:buChar char="§"/>
              <a:defRPr sz="2400">
                <a:solidFill>
                  <a:schemeClr val="tx2"/>
                </a:solidFill>
              </a:defRPr>
            </a:lvl3pPr>
            <a:lvl4pPr marL="1904878" indent="-272125">
              <a:buClr>
                <a:srgbClr val="99CC00"/>
              </a:buClr>
              <a:buFont typeface="Wingdings" panose="05000000000000000000" pitchFamily="2" charset="2"/>
              <a:buChar char="Ø"/>
              <a:defRPr sz="2100">
                <a:solidFill>
                  <a:schemeClr val="tx2"/>
                </a:solidFill>
              </a:defRPr>
            </a:lvl4pPr>
            <a:lvl5pPr marL="2449129" indent="-272125">
              <a:buClr>
                <a:srgbClr val="99CC00"/>
              </a:buClr>
              <a:buFont typeface="Courier New" panose="02070309020205020404" pitchFamily="49" charset="0"/>
              <a:buChar char="o"/>
              <a:defRPr sz="1900">
                <a:solidFill>
                  <a:schemeClr val="tx2"/>
                </a:solidFill>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1" name="Imag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97255">
            <a:off x="227013" y="228600"/>
            <a:ext cx="83502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1008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3" name="Rectangle 2"/>
          <p:cNvSpPr/>
          <p:nvPr userDrawn="1"/>
        </p:nvSpPr>
        <p:spPr>
          <a:xfrm>
            <a:off x="0" y="-26994"/>
            <a:ext cx="12190413" cy="612170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fontAlgn="auto">
              <a:spcBef>
                <a:spcPts val="0"/>
              </a:spcBef>
              <a:spcAft>
                <a:spcPts val="0"/>
              </a:spcAft>
              <a:defRPr/>
            </a:pPr>
            <a:endParaRPr lang="fr-FR">
              <a:solidFill>
                <a:prstClr val="white"/>
              </a:solidFill>
            </a:endParaRPr>
          </a:p>
        </p:txBody>
      </p:sp>
      <p:sp>
        <p:nvSpPr>
          <p:cNvPr id="9" name="Espace réservé du numéro de diapositive 5"/>
          <p:cNvSpPr txBox="1">
            <a:spLocks/>
          </p:cNvSpPr>
          <p:nvPr userDrawn="1"/>
        </p:nvSpPr>
        <p:spPr>
          <a:xfrm>
            <a:off x="55027" y="6454683"/>
            <a:ext cx="664547" cy="365210"/>
          </a:xfrm>
          <a:prstGeom prst="rect">
            <a:avLst/>
          </a:prstGeom>
        </p:spPr>
        <p:txBody>
          <a:bodyPr lIns="108850" tIns="54425" rIns="108850" bIns="54425" anchor="ctr"/>
          <a:lstStyle>
            <a:defPPr>
              <a:defRPr lang="fr-FR"/>
            </a:defPPr>
            <a:lvl1pPr algn="r" rtl="0" fontAlgn="auto">
              <a:spcBef>
                <a:spcPts val="0"/>
              </a:spcBef>
              <a:spcAft>
                <a:spcPts val="0"/>
              </a:spcAft>
              <a:defRPr sz="900" b="1" kern="1200" smtClean="0">
                <a:solidFill>
                  <a:schemeClr val="tx2">
                    <a:lumMod val="75000"/>
                  </a:schemeClr>
                </a:solidFill>
                <a:latin typeface="+mn-lt"/>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pPr>
              <a:defRPr/>
            </a:pPr>
            <a:fld id="{03E92E02-F5D1-483E-82C9-E1A72BE631A3}" type="slidenum">
              <a:rPr lang="fr-FR">
                <a:solidFill>
                  <a:srgbClr val="1F497D">
                    <a:lumMod val="75000"/>
                  </a:srgbClr>
                </a:solidFill>
              </a:rPr>
              <a:pPr>
                <a:defRPr/>
              </a:pPr>
              <a:t>‹N°›</a:t>
            </a:fld>
            <a:endParaRPr lang="fr-FR" dirty="0">
              <a:solidFill>
                <a:srgbClr val="1F497D">
                  <a:lumMod val="75000"/>
                </a:srgbClr>
              </a:solidFill>
            </a:endParaRPr>
          </a:p>
        </p:txBody>
      </p:sp>
      <p:sp>
        <p:nvSpPr>
          <p:cNvPr id="28" name="Sous-titre 2"/>
          <p:cNvSpPr>
            <a:spLocks noGrp="1"/>
          </p:cNvSpPr>
          <p:nvPr userDrawn="1">
            <p:ph type="subTitle" idx="13"/>
          </p:nvPr>
        </p:nvSpPr>
        <p:spPr>
          <a:xfrm>
            <a:off x="4943229" y="1269054"/>
            <a:ext cx="6901320" cy="1152395"/>
          </a:xfrm>
        </p:spPr>
        <p:txBody>
          <a:bodyPr/>
          <a:lstStyle>
            <a:lvl1pPr marL="0" indent="0" algn="r">
              <a:buNone/>
              <a:defRPr sz="3300" b="1" cap="all" baseline="0">
                <a:solidFill>
                  <a:srgbClr val="FF9933"/>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fr-FR" dirty="0" smtClean="0"/>
              <a:t>Modifiez le style</a:t>
            </a:r>
          </a:p>
          <a:p>
            <a:r>
              <a:rPr lang="fr-FR" dirty="0" smtClean="0"/>
              <a:t>des sous-titres du masque</a:t>
            </a:r>
            <a:endParaRPr lang="fr-FR" dirty="0"/>
          </a:p>
        </p:txBody>
      </p:sp>
      <p:cxnSp>
        <p:nvCxnSpPr>
          <p:cNvPr id="14" name="Connecteur droit 13"/>
          <p:cNvCxnSpPr/>
          <p:nvPr userDrawn="1"/>
        </p:nvCxnSpPr>
        <p:spPr bwMode="auto">
          <a:xfrm>
            <a:off x="2998862" y="3074316"/>
            <a:ext cx="9069647"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Imag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3" y="-1"/>
            <a:ext cx="3085853" cy="616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age 10"/>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674382" y="2801583"/>
            <a:ext cx="194318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age 17"/>
          <p:cNvPicPr>
            <a:picLocks noChangeAspect="1"/>
          </p:cNvPicPr>
          <p:nvPr userDrawn="1"/>
        </p:nvPicPr>
        <p:blipFill rotWithShape="1">
          <a:blip r:embed="rId4" cstate="print">
            <a:extLst>
              <a:ext uri="{28A0092B-C50C-407E-A947-70E740481C1C}">
                <a14:useLocalDpi xmlns:a14="http://schemas.microsoft.com/office/drawing/2010/main" val="0"/>
              </a:ext>
            </a:extLst>
          </a:blip>
          <a:srcRect l="2386" t="7453" r="77745" b="25079"/>
          <a:stretch/>
        </p:blipFill>
        <p:spPr bwMode="auto">
          <a:xfrm rot="20231094">
            <a:off x="-146051" y="2489694"/>
            <a:ext cx="1177849" cy="1160350"/>
          </a:xfrm>
          <a:prstGeom prst="rect">
            <a:avLst/>
          </a:prstGeom>
          <a:ln>
            <a:noFill/>
          </a:ln>
          <a:effectLst>
            <a:outerShdw blurRad="190500" dist="228600" dir="2700000" algn="ctr">
              <a:srgbClr val="000000">
                <a:alpha val="30000"/>
              </a:srgbClr>
            </a:outerShdw>
            <a:softEdge rad="31750"/>
          </a:effectLst>
          <a:scene3d>
            <a:camera prst="orthographicFront"/>
            <a:lightRig rig="threePt" dir="t"/>
          </a:scene3d>
          <a:sp3d/>
        </p:spPr>
      </p:pic>
    </p:spTree>
    <p:extLst>
      <p:ext uri="{BB962C8B-B14F-4D97-AF65-F5344CB8AC3E}">
        <p14:creationId xmlns:p14="http://schemas.microsoft.com/office/powerpoint/2010/main" val="3035716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5" name="Rectangle 4"/>
          <p:cNvSpPr/>
          <p:nvPr userDrawn="1"/>
        </p:nvSpPr>
        <p:spPr>
          <a:xfrm>
            <a:off x="12046498" y="-100036"/>
            <a:ext cx="143915" cy="6194272"/>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6" name="Rectangle 5"/>
          <p:cNvSpPr/>
          <p:nvPr userDrawn="1"/>
        </p:nvSpPr>
        <p:spPr>
          <a:xfrm flipH="1">
            <a:off x="11566079" y="-100036"/>
            <a:ext cx="61375" cy="6194272"/>
          </a:xfrm>
          <a:prstGeom prst="rect">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7" name="Rectangle 6"/>
          <p:cNvSpPr/>
          <p:nvPr userDrawn="1"/>
        </p:nvSpPr>
        <p:spPr>
          <a:xfrm>
            <a:off x="11614755" y="-100036"/>
            <a:ext cx="431744" cy="6194272"/>
          </a:xfrm>
          <a:prstGeom prst="rect">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lIns="108850" tIns="54425" rIns="108850" bIns="54425" anchor="ctr"/>
          <a:lstStyle/>
          <a:p>
            <a:pPr algn="ctr">
              <a:defRPr/>
            </a:pPr>
            <a:endParaRPr lang="fr-FR">
              <a:solidFill>
                <a:prstClr val="white"/>
              </a:solidFill>
            </a:endParaRPr>
          </a:p>
        </p:txBody>
      </p:sp>
      <p:sp>
        <p:nvSpPr>
          <p:cNvPr id="19" name="Titre 1"/>
          <p:cNvSpPr>
            <a:spLocks noGrp="1"/>
          </p:cNvSpPr>
          <p:nvPr>
            <p:ph type="title"/>
          </p:nvPr>
        </p:nvSpPr>
        <p:spPr>
          <a:xfrm>
            <a:off x="1761499" y="188684"/>
            <a:ext cx="9613607" cy="720247"/>
          </a:xfrm>
        </p:spPr>
        <p:txBody>
          <a:bodyPr/>
          <a:lstStyle>
            <a:lvl1pPr>
              <a:defRPr sz="4800" b="1" cap="all" baseline="0">
                <a:solidFill>
                  <a:schemeClr val="tx2"/>
                </a:solidFill>
              </a:defRPr>
            </a:lvl1pPr>
          </a:lstStyle>
          <a:p>
            <a:r>
              <a:rPr lang="fr-FR" dirty="0" smtClean="0"/>
              <a:t>Modifiez le style du titre</a:t>
            </a:r>
            <a:endParaRPr lang="fr-FR" dirty="0"/>
          </a:p>
        </p:txBody>
      </p:sp>
      <p:sp>
        <p:nvSpPr>
          <p:cNvPr id="20" name="Espace réservé du contenu 2"/>
          <p:cNvSpPr>
            <a:spLocks noGrp="1"/>
          </p:cNvSpPr>
          <p:nvPr>
            <p:ph idx="13"/>
          </p:nvPr>
        </p:nvSpPr>
        <p:spPr>
          <a:xfrm>
            <a:off x="1761499" y="1052980"/>
            <a:ext cx="4813699" cy="5101372"/>
          </a:xfrm>
        </p:spPr>
        <p:txBody>
          <a:bodyPr/>
          <a:lstStyle>
            <a:lvl1pPr>
              <a:buClr>
                <a:schemeClr val="tx2"/>
              </a:buClr>
              <a:defRPr sz="3300">
                <a:solidFill>
                  <a:schemeClr val="tx2"/>
                </a:solidFill>
              </a:defRPr>
            </a:lvl1pPr>
            <a:lvl2pPr>
              <a:buClr>
                <a:srgbClr val="CC0066"/>
              </a:buClr>
              <a:defRPr sz="2900">
                <a:solidFill>
                  <a:schemeClr val="tx2"/>
                </a:solidFill>
              </a:defRPr>
            </a:lvl2pPr>
            <a:lvl3pPr marL="1360627" indent="-272125">
              <a:buClr>
                <a:srgbClr val="FF9933"/>
              </a:buClr>
              <a:buFont typeface="Wingdings" panose="05000000000000000000" pitchFamily="2" charset="2"/>
              <a:buChar char="§"/>
              <a:defRPr sz="2400">
                <a:solidFill>
                  <a:schemeClr val="tx2"/>
                </a:solidFill>
              </a:defRPr>
            </a:lvl3pPr>
            <a:lvl4pPr marL="1904878" indent="-272125">
              <a:buClr>
                <a:srgbClr val="99CC00"/>
              </a:buClr>
              <a:buFont typeface="Wingdings" panose="05000000000000000000" pitchFamily="2" charset="2"/>
              <a:buChar char="Ø"/>
              <a:defRPr sz="2100">
                <a:solidFill>
                  <a:schemeClr val="tx2"/>
                </a:solidFill>
              </a:defRPr>
            </a:lvl4pPr>
            <a:lvl5pPr marL="2449129" indent="-272125">
              <a:buClr>
                <a:srgbClr val="99CC00"/>
              </a:buClr>
              <a:buFont typeface="Courier New" panose="02070309020205020404" pitchFamily="49" charset="0"/>
              <a:buChar char="o"/>
              <a:defRPr sz="1900">
                <a:solidFill>
                  <a:schemeClr val="tx2"/>
                </a:solidFill>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1" name="Espace réservé du contenu 2"/>
          <p:cNvSpPr>
            <a:spLocks noGrp="1"/>
          </p:cNvSpPr>
          <p:nvPr>
            <p:ph idx="14"/>
          </p:nvPr>
        </p:nvSpPr>
        <p:spPr>
          <a:xfrm>
            <a:off x="6657405" y="1055415"/>
            <a:ext cx="4813699" cy="5101372"/>
          </a:xfrm>
        </p:spPr>
        <p:txBody>
          <a:bodyPr/>
          <a:lstStyle>
            <a:lvl1pPr>
              <a:buClr>
                <a:schemeClr val="tx2"/>
              </a:buClr>
              <a:defRPr sz="3300">
                <a:solidFill>
                  <a:schemeClr val="tx2"/>
                </a:solidFill>
              </a:defRPr>
            </a:lvl1pPr>
            <a:lvl2pPr>
              <a:buClr>
                <a:srgbClr val="CC0066"/>
              </a:buClr>
              <a:defRPr sz="2900">
                <a:solidFill>
                  <a:schemeClr val="tx2"/>
                </a:solidFill>
              </a:defRPr>
            </a:lvl2pPr>
            <a:lvl3pPr marL="1360627" indent="-272125">
              <a:buClr>
                <a:srgbClr val="FF9933"/>
              </a:buClr>
              <a:buFont typeface="Wingdings" panose="05000000000000000000" pitchFamily="2" charset="2"/>
              <a:buChar char="§"/>
              <a:defRPr sz="2400">
                <a:solidFill>
                  <a:schemeClr val="tx2"/>
                </a:solidFill>
              </a:defRPr>
            </a:lvl3pPr>
            <a:lvl4pPr marL="1904878" indent="-272125">
              <a:buClr>
                <a:srgbClr val="99CC00"/>
              </a:buClr>
              <a:buFont typeface="Wingdings" panose="05000000000000000000" pitchFamily="2" charset="2"/>
              <a:buChar char="Ø"/>
              <a:defRPr sz="2100">
                <a:solidFill>
                  <a:schemeClr val="tx2"/>
                </a:solidFill>
              </a:defRPr>
            </a:lvl4pPr>
            <a:lvl5pPr marL="2449129" indent="-272125">
              <a:buClr>
                <a:srgbClr val="99CC00"/>
              </a:buClr>
              <a:buFont typeface="Courier New" panose="02070309020205020404" pitchFamily="49" charset="0"/>
              <a:buChar char="o"/>
              <a:defRPr sz="1900">
                <a:solidFill>
                  <a:schemeClr val="tx2"/>
                </a:solidFill>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97255">
            <a:off x="227013" y="228600"/>
            <a:ext cx="83502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55914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609521" y="274701"/>
            <a:ext cx="10971372" cy="1143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50" tIns="54425" rIns="108850" bIns="54425" numCol="1" anchor="ctr" anchorCtr="0" compatLnSpc="1">
            <a:prstTxWarp prst="textNoShape">
              <a:avLst/>
            </a:prstTxWarp>
          </a:bodyPr>
          <a:lstStyle/>
          <a:p>
            <a:pPr lvl="0"/>
            <a:r>
              <a:rPr lang="fr-FR" altLang="fr-FR" smtClean="0"/>
              <a:t>Modifiez le style du titre</a:t>
            </a:r>
          </a:p>
        </p:txBody>
      </p:sp>
      <p:sp>
        <p:nvSpPr>
          <p:cNvPr id="1027" name="Espace réservé du texte 2"/>
          <p:cNvSpPr>
            <a:spLocks noGrp="1"/>
          </p:cNvSpPr>
          <p:nvPr>
            <p:ph type="body" idx="1"/>
          </p:nvPr>
        </p:nvSpPr>
        <p:spPr bwMode="auto">
          <a:xfrm>
            <a:off x="609521" y="1600571"/>
            <a:ext cx="10971372" cy="4527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50" tIns="54425" rIns="108850" bIns="54425"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5" name="Picture 2" descr="K:\X- Groupe UGECAM\_PRATIQUE\CHARTES\Assurance Maladie\Logo Un groupe de AssuranceMaladie.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534424" y="6185367"/>
            <a:ext cx="2642102" cy="674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22842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Lst>
  <p:timing>
    <p:tnLst>
      <p:par>
        <p:cTn id="1" dur="indefinite" restart="never" nodeType="tmRoot"/>
      </p:par>
    </p:tnLst>
  </p:timing>
  <p:hf hdr="0" ftr="0" dt="0"/>
  <p:txStyles>
    <p:titleStyle>
      <a:lvl1pPr algn="ctr" rtl="0" eaLnBrk="0" fontAlgn="base" hangingPunct="0">
        <a:spcBef>
          <a:spcPct val="0"/>
        </a:spcBef>
        <a:spcAft>
          <a:spcPct val="0"/>
        </a:spcAft>
        <a:defRPr sz="5200" kern="1200">
          <a:solidFill>
            <a:schemeClr val="tx1"/>
          </a:solidFill>
          <a:latin typeface="+mj-lt"/>
          <a:ea typeface="+mj-ea"/>
          <a:cs typeface="+mj-cs"/>
        </a:defRPr>
      </a:lvl1pPr>
      <a:lvl2pPr algn="ctr" rtl="0" eaLnBrk="0" fontAlgn="base" hangingPunct="0">
        <a:spcBef>
          <a:spcPct val="0"/>
        </a:spcBef>
        <a:spcAft>
          <a:spcPct val="0"/>
        </a:spcAft>
        <a:defRPr sz="5200">
          <a:solidFill>
            <a:schemeClr val="tx1"/>
          </a:solidFill>
          <a:latin typeface="Calibri" pitchFamily="34" charset="0"/>
        </a:defRPr>
      </a:lvl2pPr>
      <a:lvl3pPr algn="ctr" rtl="0" eaLnBrk="0" fontAlgn="base" hangingPunct="0">
        <a:spcBef>
          <a:spcPct val="0"/>
        </a:spcBef>
        <a:spcAft>
          <a:spcPct val="0"/>
        </a:spcAft>
        <a:defRPr sz="5200">
          <a:solidFill>
            <a:schemeClr val="tx1"/>
          </a:solidFill>
          <a:latin typeface="Calibri" pitchFamily="34" charset="0"/>
        </a:defRPr>
      </a:lvl3pPr>
      <a:lvl4pPr algn="ctr" rtl="0" eaLnBrk="0" fontAlgn="base" hangingPunct="0">
        <a:spcBef>
          <a:spcPct val="0"/>
        </a:spcBef>
        <a:spcAft>
          <a:spcPct val="0"/>
        </a:spcAft>
        <a:defRPr sz="5200">
          <a:solidFill>
            <a:schemeClr val="tx1"/>
          </a:solidFill>
          <a:latin typeface="Calibri" pitchFamily="34" charset="0"/>
        </a:defRPr>
      </a:lvl4pPr>
      <a:lvl5pPr algn="ctr" rtl="0" eaLnBrk="0" fontAlgn="base" hangingPunct="0">
        <a:spcBef>
          <a:spcPct val="0"/>
        </a:spcBef>
        <a:spcAft>
          <a:spcPct val="0"/>
        </a:spcAft>
        <a:defRPr sz="5200">
          <a:solidFill>
            <a:schemeClr val="tx1"/>
          </a:solidFill>
          <a:latin typeface="Calibri" pitchFamily="34" charset="0"/>
        </a:defRPr>
      </a:lvl5pPr>
      <a:lvl6pPr marL="544251" algn="ctr" rtl="0" fontAlgn="base">
        <a:spcBef>
          <a:spcPct val="0"/>
        </a:spcBef>
        <a:spcAft>
          <a:spcPct val="0"/>
        </a:spcAft>
        <a:defRPr sz="5200">
          <a:solidFill>
            <a:schemeClr val="tx1"/>
          </a:solidFill>
          <a:latin typeface="Calibri" pitchFamily="34" charset="0"/>
        </a:defRPr>
      </a:lvl6pPr>
      <a:lvl7pPr marL="1088502" algn="ctr" rtl="0" fontAlgn="base">
        <a:spcBef>
          <a:spcPct val="0"/>
        </a:spcBef>
        <a:spcAft>
          <a:spcPct val="0"/>
        </a:spcAft>
        <a:defRPr sz="5200">
          <a:solidFill>
            <a:schemeClr val="tx1"/>
          </a:solidFill>
          <a:latin typeface="Calibri" pitchFamily="34" charset="0"/>
        </a:defRPr>
      </a:lvl7pPr>
      <a:lvl8pPr marL="1632753" algn="ctr" rtl="0" fontAlgn="base">
        <a:spcBef>
          <a:spcPct val="0"/>
        </a:spcBef>
        <a:spcAft>
          <a:spcPct val="0"/>
        </a:spcAft>
        <a:defRPr sz="5200">
          <a:solidFill>
            <a:schemeClr val="tx1"/>
          </a:solidFill>
          <a:latin typeface="Calibri" pitchFamily="34" charset="0"/>
        </a:defRPr>
      </a:lvl8pPr>
      <a:lvl9pPr marL="2177004" algn="ctr" rtl="0" fontAlgn="base">
        <a:spcBef>
          <a:spcPct val="0"/>
        </a:spcBef>
        <a:spcAft>
          <a:spcPct val="0"/>
        </a:spcAft>
        <a:defRPr sz="5200">
          <a:solidFill>
            <a:schemeClr val="tx1"/>
          </a:solidFill>
          <a:latin typeface="Calibri" pitchFamily="34" charset="0"/>
        </a:defRPr>
      </a:lvl9pPr>
    </p:titleStyle>
    <p:bodyStyle>
      <a:lvl1pPr marL="408188" indent="-408188" algn="l" rtl="0" eaLnBrk="0" fontAlgn="base" hangingPunct="0">
        <a:spcBef>
          <a:spcPct val="20000"/>
        </a:spcBef>
        <a:spcAft>
          <a:spcPct val="0"/>
        </a:spcAft>
        <a:buFont typeface="Arial" charset="0"/>
        <a:buChar char="•"/>
        <a:defRPr sz="3800" kern="1200">
          <a:solidFill>
            <a:schemeClr val="tx1"/>
          </a:solidFill>
          <a:latin typeface="+mn-lt"/>
          <a:ea typeface="+mn-ea"/>
          <a:cs typeface="+mn-cs"/>
        </a:defRPr>
      </a:lvl1pPr>
      <a:lvl2pPr marL="884408" indent="-340157" algn="l" rtl="0" eaLnBrk="0" fontAlgn="base" hangingPunct="0">
        <a:spcBef>
          <a:spcPct val="20000"/>
        </a:spcBef>
        <a:spcAft>
          <a:spcPct val="0"/>
        </a:spcAft>
        <a:buFont typeface="Arial" charset="0"/>
        <a:buChar char="–"/>
        <a:defRPr sz="3300" kern="1200">
          <a:solidFill>
            <a:schemeClr val="tx1"/>
          </a:solidFill>
          <a:latin typeface="+mn-lt"/>
          <a:ea typeface="+mn-ea"/>
          <a:cs typeface="+mn-cs"/>
        </a:defRPr>
      </a:lvl2pPr>
      <a:lvl3pPr marL="1360627" indent="-272125" algn="l" rtl="0" eaLnBrk="0" fontAlgn="base" hangingPunct="0">
        <a:spcBef>
          <a:spcPct val="20000"/>
        </a:spcBef>
        <a:spcAft>
          <a:spcPct val="0"/>
        </a:spcAft>
        <a:buFont typeface="Arial" charset="0"/>
        <a:buChar char="•"/>
        <a:defRPr sz="2900" kern="1200">
          <a:solidFill>
            <a:schemeClr val="tx1"/>
          </a:solidFill>
          <a:latin typeface="+mn-lt"/>
          <a:ea typeface="+mn-ea"/>
          <a:cs typeface="+mn-cs"/>
        </a:defRPr>
      </a:lvl3pPr>
      <a:lvl4pPr marL="1904878" indent="-272125"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4pPr>
      <a:lvl5pPr marL="2449129" indent="-272125"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fr-FR"/>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5BDE327E-A871-4182-AAFA-15C948AE5599}"/>
              </a:ext>
            </a:extLst>
          </p:cNvPr>
          <p:cNvSpPr>
            <a:spLocks noGrp="1"/>
          </p:cNvSpPr>
          <p:nvPr>
            <p:ph type="subTitle" idx="13"/>
          </p:nvPr>
        </p:nvSpPr>
        <p:spPr>
          <a:xfrm>
            <a:off x="4943231" y="332733"/>
            <a:ext cx="6901320" cy="720247"/>
          </a:xfrm>
        </p:spPr>
        <p:txBody>
          <a:bodyPr/>
          <a:lstStyle/>
          <a:p>
            <a:r>
              <a:rPr lang="fr-FR" sz="3800" dirty="0" smtClean="0">
                <a:solidFill>
                  <a:schemeClr val="bg1"/>
                </a:solidFill>
              </a:rPr>
              <a:t>Bilan questionnaire </a:t>
            </a:r>
            <a:r>
              <a:rPr lang="fr-FR" sz="3800" dirty="0" err="1" smtClean="0">
                <a:solidFill>
                  <a:schemeClr val="bg1"/>
                </a:solidFill>
              </a:rPr>
              <a:t>SDrh</a:t>
            </a:r>
            <a:r>
              <a:rPr lang="fr-FR" sz="3800" dirty="0" smtClean="0">
                <a:solidFill>
                  <a:schemeClr val="bg1"/>
                </a:solidFill>
              </a:rPr>
              <a:t> </a:t>
            </a:r>
            <a:endParaRPr lang="fr-FR" sz="3800" dirty="0">
              <a:solidFill>
                <a:schemeClr val="bg1"/>
              </a:solidFill>
            </a:endParaRPr>
          </a:p>
        </p:txBody>
      </p:sp>
      <p:sp>
        <p:nvSpPr>
          <p:cNvPr id="3" name="Rectangle 2"/>
          <p:cNvSpPr/>
          <p:nvPr/>
        </p:nvSpPr>
        <p:spPr>
          <a:xfrm>
            <a:off x="8039423" y="4365898"/>
            <a:ext cx="3414530" cy="646331"/>
          </a:xfrm>
          <a:prstGeom prst="rect">
            <a:avLst/>
          </a:prstGeom>
        </p:spPr>
        <p:txBody>
          <a:bodyPr wrap="square">
            <a:spAutoFit/>
          </a:bodyPr>
          <a:lstStyle/>
          <a:p>
            <a:pPr algn="r"/>
            <a:r>
              <a:rPr lang="fr-FR" sz="3600" b="1" dirty="0" smtClean="0">
                <a:solidFill>
                  <a:srgbClr val="CC0066"/>
                </a:solidFill>
              </a:rPr>
              <a:t>21 mars 2023</a:t>
            </a:r>
            <a:endParaRPr lang="fr-FR" sz="3600" b="1" dirty="0">
              <a:solidFill>
                <a:srgbClr val="CC0066"/>
              </a:solidFill>
            </a:endParaRPr>
          </a:p>
        </p:txBody>
      </p:sp>
    </p:spTree>
    <p:extLst>
      <p:ext uri="{BB962C8B-B14F-4D97-AF65-F5344CB8AC3E}">
        <p14:creationId xmlns:p14="http://schemas.microsoft.com/office/powerpoint/2010/main" val="1720639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1 : </a:t>
            </a:r>
            <a:r>
              <a:rPr lang="fr-FR" sz="2000" b="1" dirty="0"/>
              <a:t>Accompagner la transformation de nos missions / </a:t>
            </a:r>
            <a:r>
              <a:rPr lang="fr-FR" sz="2000" b="1" dirty="0" smtClean="0"/>
              <a:t>organisations </a:t>
            </a:r>
            <a:endParaRPr lang="fr-FR" sz="2000" b="1" dirty="0"/>
          </a:p>
        </p:txBody>
      </p:sp>
      <p:sp>
        <p:nvSpPr>
          <p:cNvPr id="5" name="Organigramme : Alternative 4"/>
          <p:cNvSpPr/>
          <p:nvPr/>
        </p:nvSpPr>
        <p:spPr>
          <a:xfrm>
            <a:off x="0" y="1341562"/>
            <a:ext cx="11927854" cy="4896544"/>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700" dirty="0" smtClean="0"/>
              <a:t>Un </a:t>
            </a:r>
            <a:r>
              <a:rPr lang="fr-FR" sz="1700" u="sng" dirty="0" smtClean="0"/>
              <a:t>contexte</a:t>
            </a:r>
            <a:r>
              <a:rPr lang="fr-FR" sz="1700" dirty="0" smtClean="0"/>
              <a:t> dans lequel vous faites face à de </a:t>
            </a:r>
            <a:r>
              <a:rPr lang="fr-FR" sz="1700" b="1" dirty="0" smtClean="0"/>
              <a:t>multiples évolutions</a:t>
            </a:r>
            <a:r>
              <a:rPr lang="fr-FR" sz="1700" dirty="0" smtClean="0"/>
              <a:t>, qu’il s’agisse de la </a:t>
            </a:r>
            <a:r>
              <a:rPr lang="fr-FR" sz="1700" b="1" dirty="0" smtClean="0"/>
              <a:t>mise en œuvre du virage inclusif</a:t>
            </a:r>
            <a:r>
              <a:rPr lang="fr-FR" sz="1700" dirty="0" smtClean="0"/>
              <a:t>, mais du </a:t>
            </a:r>
            <a:r>
              <a:rPr lang="fr-FR" sz="1700" b="1" dirty="0" smtClean="0">
                <a:sym typeface="Wingdings" panose="05000000000000000000" pitchFamily="2" charset="2"/>
              </a:rPr>
              <a:t>développement de nouvelles offres </a:t>
            </a:r>
            <a:r>
              <a:rPr lang="fr-FR" sz="1700" b="1" dirty="0">
                <a:sym typeface="Wingdings" panose="05000000000000000000" pitchFamily="2" charset="2"/>
              </a:rPr>
              <a:t>de </a:t>
            </a:r>
            <a:r>
              <a:rPr lang="fr-FR" sz="1700" b="1" dirty="0" smtClean="0">
                <a:sym typeface="Wingdings" panose="05000000000000000000" pitchFamily="2" charset="2"/>
              </a:rPr>
              <a:t>services </a:t>
            </a:r>
            <a:r>
              <a:rPr lang="fr-FR" sz="1700" dirty="0" smtClean="0">
                <a:sym typeface="Wingdings" panose="05000000000000000000" pitchFamily="2" charset="2"/>
              </a:rPr>
              <a:t>(6/7) ou encore mais moins fréquemment une </a:t>
            </a:r>
            <a:r>
              <a:rPr lang="fr-FR" sz="1700" b="1" dirty="0" smtClean="0">
                <a:sym typeface="Wingdings" panose="05000000000000000000" pitchFamily="2" charset="2"/>
              </a:rPr>
              <a:t>relocalisation </a:t>
            </a:r>
            <a:r>
              <a:rPr lang="fr-FR" sz="1700" dirty="0" smtClean="0">
                <a:sym typeface="Wingdings" panose="05000000000000000000" pitchFamily="2" charset="2"/>
              </a:rPr>
              <a:t>(3/7) (</a:t>
            </a:r>
            <a:r>
              <a:rPr lang="fr-FR" sz="1400" dirty="0" smtClean="0">
                <a:sym typeface="Wingdings" panose="05000000000000000000" pitchFamily="2" charset="2"/>
              </a:rPr>
              <a:t>dans </a:t>
            </a:r>
            <a:r>
              <a:rPr lang="fr-FR" sz="1400" dirty="0">
                <a:sym typeface="Wingdings" panose="05000000000000000000" pitchFamily="2" charset="2"/>
              </a:rPr>
              <a:t>5 cas sur 7 vous avez fait appel à un prestataire.  un bilan qui reste à </a:t>
            </a:r>
            <a:r>
              <a:rPr lang="fr-FR" sz="1400" dirty="0" smtClean="0">
                <a:sym typeface="Wingdings" panose="05000000000000000000" pitchFamily="2" charset="2"/>
              </a:rPr>
              <a:t>faire</a:t>
            </a:r>
            <a:r>
              <a:rPr lang="fr-FR" sz="1700" dirty="0" smtClean="0">
                <a:sym typeface="Wingdings" panose="05000000000000000000" pitchFamily="2" charset="2"/>
              </a:rPr>
              <a:t>) . Mais également la </a:t>
            </a:r>
            <a:r>
              <a:rPr lang="fr-FR" sz="1700" b="1" dirty="0" smtClean="0">
                <a:sym typeface="Wingdings" panose="05000000000000000000" pitchFamily="2" charset="2"/>
              </a:rPr>
              <a:t>mise en place de la pratique avancée</a:t>
            </a:r>
            <a:r>
              <a:rPr lang="fr-FR" sz="1700" b="1" dirty="0"/>
              <a:t> </a:t>
            </a:r>
            <a:r>
              <a:rPr lang="fr-FR" sz="1700" dirty="0"/>
              <a:t>(ou déjà mise en place) dans </a:t>
            </a:r>
            <a:r>
              <a:rPr lang="fr-FR" sz="1700" dirty="0" smtClean="0"/>
              <a:t>8 /11 ou la réforme des </a:t>
            </a:r>
            <a:r>
              <a:rPr lang="fr-FR" sz="1700" b="1" dirty="0" smtClean="0"/>
              <a:t>autorisations dans le sanitaire </a:t>
            </a:r>
            <a:r>
              <a:rPr lang="fr-FR" sz="1700" dirty="0" smtClean="0"/>
              <a:t>(passage de SSR à Soins médicaux de Réadaptation)</a:t>
            </a:r>
            <a:endParaRPr lang="fr-FR" sz="1700" dirty="0">
              <a:sym typeface="Wingdings" panose="05000000000000000000" pitchFamily="2" charset="2"/>
            </a:endParaRPr>
          </a:p>
          <a:p>
            <a:endParaRPr lang="fr-FR" sz="1700" dirty="0" smtClean="0">
              <a:sym typeface="Wingdings" panose="05000000000000000000" pitchFamily="2" charset="2"/>
            </a:endParaRPr>
          </a:p>
          <a:p>
            <a:r>
              <a:rPr lang="fr-FR" sz="1700" dirty="0" smtClean="0"/>
              <a:t> Dans ce contexte vous avez des besoins en matière d’outils RH notamment :</a:t>
            </a:r>
          </a:p>
          <a:p>
            <a:pPr marL="285750" indent="-285750">
              <a:buFont typeface="Wingdings" panose="05000000000000000000" pitchFamily="2" charset="2"/>
              <a:buChar char="Ø"/>
            </a:pPr>
            <a:r>
              <a:rPr lang="fr-FR" sz="1700" b="1" dirty="0" smtClean="0"/>
              <a:t>révision de référentiels emplois </a:t>
            </a:r>
            <a:r>
              <a:rPr lang="fr-FR" sz="1700" dirty="0" smtClean="0">
                <a:solidFill>
                  <a:sysClr val="windowText" lastClr="000000"/>
                </a:solidFill>
              </a:rPr>
              <a:t>:</a:t>
            </a:r>
            <a:r>
              <a:rPr lang="fr-FR" sz="1700" b="1" dirty="0">
                <a:solidFill>
                  <a:sysClr val="windowText" lastClr="000000"/>
                </a:solidFill>
              </a:rPr>
              <a:t> </a:t>
            </a:r>
            <a:r>
              <a:rPr lang="fr-FR" sz="1700" dirty="0" smtClean="0">
                <a:solidFill>
                  <a:sysClr val="windowText" lastClr="000000"/>
                </a:solidFill>
              </a:rPr>
              <a:t>ceux travaillés avec la DNGU globalement satisfaisants mais les </a:t>
            </a:r>
            <a:r>
              <a:rPr lang="fr-FR" sz="1700" dirty="0">
                <a:solidFill>
                  <a:sysClr val="windowText" lastClr="000000"/>
                </a:solidFill>
              </a:rPr>
              <a:t>évolutions des missions </a:t>
            </a:r>
            <a:r>
              <a:rPr lang="fr-FR" sz="1700" dirty="0" smtClean="0">
                <a:solidFill>
                  <a:sysClr val="windowText" lastClr="000000"/>
                </a:solidFill>
              </a:rPr>
              <a:t>impactent </a:t>
            </a:r>
            <a:r>
              <a:rPr lang="fr-FR" sz="1700" dirty="0">
                <a:solidFill>
                  <a:sysClr val="windowText" lastClr="000000"/>
                </a:solidFill>
              </a:rPr>
              <a:t>bien d’autres emplois et nécessitent une MAJ plus large du référentiel emplois (du MS mais aussi en lien avec l’évolution des </a:t>
            </a:r>
            <a:r>
              <a:rPr lang="fr-FR" sz="1700" dirty="0" smtClean="0">
                <a:solidFill>
                  <a:sysClr val="windowText" lastClr="000000"/>
                </a:solidFill>
              </a:rPr>
              <a:t>diplômes) </a:t>
            </a:r>
            <a:r>
              <a:rPr lang="fr-FR" sz="1700" dirty="0" smtClean="0">
                <a:solidFill>
                  <a:sysClr val="windowText" lastClr="000000"/>
                </a:solidFill>
                <a:sym typeface="Wingdings" panose="05000000000000000000" pitchFamily="2" charset="2"/>
              </a:rPr>
              <a:t> </a:t>
            </a:r>
            <a:r>
              <a:rPr lang="fr-FR" sz="1400" dirty="0" smtClean="0">
                <a:solidFill>
                  <a:sysClr val="windowText" lastClr="000000"/>
                </a:solidFill>
                <a:sym typeface="Wingdings" panose="05000000000000000000" pitchFamily="2" charset="2"/>
              </a:rPr>
              <a:t>à noter des </a:t>
            </a:r>
            <a:r>
              <a:rPr lang="fr-FR" sz="1400" dirty="0"/>
              <a:t>circuits de communication à </a:t>
            </a:r>
            <a:r>
              <a:rPr lang="fr-FR" sz="1400" dirty="0" smtClean="0"/>
              <a:t>revoir car un certain nombre d’entre vous n’avez pas eu les documents</a:t>
            </a:r>
          </a:p>
          <a:p>
            <a:pPr marL="285750" indent="-285750">
              <a:buFont typeface="Wingdings" panose="05000000000000000000" pitchFamily="2" charset="2"/>
              <a:buChar char="Ø"/>
            </a:pPr>
            <a:r>
              <a:rPr lang="fr-FR" sz="1700" b="1" dirty="0"/>
              <a:t>Plus largement en matière de GPEC </a:t>
            </a:r>
            <a:r>
              <a:rPr lang="fr-FR" sz="1700" dirty="0" smtClean="0"/>
              <a:t>: vous êtes une majorité à souhaiter disposer des requêtes Infocentre ou d’outils (voire à demander une mutualisation des ressources</a:t>
            </a:r>
            <a:endParaRPr lang="fr-FR" sz="1700" dirty="0"/>
          </a:p>
          <a:p>
            <a:pPr marL="285750" indent="-285750">
              <a:buFont typeface="Wingdings" panose="05000000000000000000" pitchFamily="2" charset="2"/>
              <a:buChar char="Ø"/>
            </a:pPr>
            <a:r>
              <a:rPr lang="fr-FR" sz="1700" b="1" dirty="0" smtClean="0"/>
              <a:t>de </a:t>
            </a:r>
            <a:r>
              <a:rPr lang="fr-FR" sz="1700" b="1" dirty="0"/>
              <a:t>déploiement de formations </a:t>
            </a:r>
            <a:r>
              <a:rPr lang="fr-FR" sz="1700" dirty="0" smtClean="0"/>
              <a:t>: </a:t>
            </a:r>
            <a:r>
              <a:rPr lang="fr-FR" sz="1700" dirty="0" smtClean="0">
                <a:sym typeface="Wingdings" panose="05000000000000000000" pitchFamily="2" charset="2"/>
              </a:rPr>
              <a:t>notamment </a:t>
            </a:r>
            <a:r>
              <a:rPr lang="fr-FR" sz="1700" dirty="0">
                <a:sym typeface="Wingdings" panose="05000000000000000000" pitchFamily="2" charset="2"/>
              </a:rPr>
              <a:t>sur </a:t>
            </a:r>
            <a:r>
              <a:rPr lang="fr-FR" sz="1700" b="1" dirty="0" smtClean="0">
                <a:sym typeface="Wingdings" panose="05000000000000000000" pitchFamily="2" charset="2"/>
              </a:rPr>
              <a:t>l’accompagnement </a:t>
            </a:r>
            <a:r>
              <a:rPr lang="fr-FR" sz="1700" b="1" dirty="0">
                <a:sym typeface="Wingdings" panose="05000000000000000000" pitchFamily="2" charset="2"/>
              </a:rPr>
              <a:t>au </a:t>
            </a:r>
            <a:r>
              <a:rPr lang="fr-FR" sz="1700" b="1" dirty="0" smtClean="0">
                <a:sym typeface="Wingdings" panose="05000000000000000000" pitchFamily="2" charset="2"/>
              </a:rPr>
              <a:t>changement</a:t>
            </a:r>
            <a:r>
              <a:rPr lang="fr-FR" sz="1700" dirty="0" smtClean="0">
                <a:sym typeface="Wingdings" panose="05000000000000000000" pitchFamily="2" charset="2"/>
              </a:rPr>
              <a:t>, les sujets de </a:t>
            </a:r>
            <a:r>
              <a:rPr lang="fr-FR" sz="1700" b="1" dirty="0" smtClean="0">
                <a:sym typeface="Wingdings" panose="05000000000000000000" pitchFamily="2" charset="2"/>
              </a:rPr>
              <a:t>méthode</a:t>
            </a:r>
            <a:r>
              <a:rPr lang="fr-FR" sz="1700" dirty="0" smtClean="0">
                <a:sym typeface="Wingdings" panose="05000000000000000000" pitchFamily="2" charset="2"/>
              </a:rPr>
              <a:t> </a:t>
            </a:r>
            <a:r>
              <a:rPr lang="fr-FR" sz="1700" dirty="0">
                <a:sym typeface="Wingdings" panose="05000000000000000000" pitchFamily="2" charset="2"/>
              </a:rPr>
              <a:t>(d’aide au pilotage, </a:t>
            </a:r>
            <a:r>
              <a:rPr lang="fr-FR" sz="1700" dirty="0" smtClean="0">
                <a:sym typeface="Wingdings" panose="05000000000000000000" pitchFamily="2" charset="2"/>
              </a:rPr>
              <a:t>guide, travail sur effectifs cibles), de </a:t>
            </a:r>
            <a:r>
              <a:rPr lang="fr-FR" sz="1700" b="1" dirty="0" smtClean="0">
                <a:sym typeface="Wingdings" panose="05000000000000000000" pitchFamily="2" charset="2"/>
              </a:rPr>
              <a:t>ressources </a:t>
            </a:r>
            <a:r>
              <a:rPr lang="fr-FR" sz="1700" b="1" dirty="0">
                <a:sym typeface="Wingdings" panose="05000000000000000000" pitchFamily="2" charset="2"/>
              </a:rPr>
              <a:t>mises à disposition </a:t>
            </a:r>
            <a:r>
              <a:rPr lang="fr-FR" sz="1700" dirty="0">
                <a:sym typeface="Wingdings" panose="05000000000000000000" pitchFamily="2" charset="2"/>
              </a:rPr>
              <a:t>(cf. annuaire de </a:t>
            </a:r>
            <a:r>
              <a:rPr lang="fr-FR" sz="1700" dirty="0" smtClean="0">
                <a:sym typeface="Wingdings" panose="05000000000000000000" pitchFamily="2" charset="2"/>
              </a:rPr>
              <a:t>prestataires pour réalisation des audits…, </a:t>
            </a:r>
            <a:r>
              <a:rPr lang="fr-FR" sz="1700" dirty="0">
                <a:sym typeface="Wingdings" panose="05000000000000000000" pitchFamily="2" charset="2"/>
              </a:rPr>
              <a:t>REX</a:t>
            </a:r>
            <a:r>
              <a:rPr lang="fr-FR" sz="1700" dirty="0" smtClean="0">
                <a:sym typeface="Wingdings" panose="05000000000000000000" pitchFamily="2" charset="2"/>
              </a:rPr>
              <a:t>)</a:t>
            </a:r>
            <a:r>
              <a:rPr lang="fr-FR" sz="1700" dirty="0" smtClean="0"/>
              <a:t>.</a:t>
            </a:r>
          </a:p>
          <a:p>
            <a:pPr marL="628650"/>
            <a:r>
              <a:rPr lang="fr-FR" sz="1700" dirty="0" smtClean="0"/>
              <a:t>Ex. pour la </a:t>
            </a:r>
            <a:r>
              <a:rPr lang="fr-FR" sz="1700" u="sng" dirty="0" smtClean="0"/>
              <a:t>pratique avancée</a:t>
            </a:r>
            <a:r>
              <a:rPr lang="fr-FR" sz="1700" dirty="0" smtClean="0"/>
              <a:t> : besoin d’accompagnement et de cadrage pour aider à la mise en place (missions, périmètres, organisation…), rémunération et RETEX</a:t>
            </a:r>
          </a:p>
          <a:p>
            <a:r>
              <a:rPr lang="fr-FR" sz="1700" dirty="0" smtClean="0">
                <a:sym typeface="Wingdings" panose="05000000000000000000" pitchFamily="2" charset="2"/>
              </a:rPr>
              <a:t>Déjà une </a:t>
            </a:r>
            <a:r>
              <a:rPr lang="fr-FR" sz="1700" dirty="0">
                <a:sym typeface="Wingdings" panose="05000000000000000000" pitchFamily="2" charset="2"/>
              </a:rPr>
              <a:t>matière riche </a:t>
            </a:r>
            <a:r>
              <a:rPr lang="fr-FR" sz="1700" dirty="0" smtClean="0">
                <a:sym typeface="Wingdings" panose="05000000000000000000" pitchFamily="2" charset="2"/>
              </a:rPr>
              <a:t>sur les thématiques </a:t>
            </a:r>
            <a:r>
              <a:rPr lang="fr-FR" sz="1700" dirty="0">
                <a:sym typeface="Wingdings" panose="05000000000000000000" pitchFamily="2" charset="2"/>
              </a:rPr>
              <a:t>de formations déjà réalisées (</a:t>
            </a:r>
            <a:r>
              <a:rPr lang="fr-FR" sz="1400" dirty="0">
                <a:sym typeface="Wingdings" panose="05000000000000000000" pitchFamily="2" charset="2"/>
              </a:rPr>
              <a:t>autodétermination, accompagnement au changement dans les méthodes de travail, métier sur le handicap</a:t>
            </a:r>
            <a:r>
              <a:rPr lang="fr-FR" sz="1700" dirty="0">
                <a:sym typeface="Wingdings" panose="05000000000000000000" pitchFamily="2" charset="2"/>
              </a:rPr>
              <a:t>). Des références de formations </a:t>
            </a:r>
            <a:r>
              <a:rPr lang="fr-FR" sz="1700" dirty="0" smtClean="0">
                <a:sym typeface="Wingdings" panose="05000000000000000000" pitchFamily="2" charset="2"/>
              </a:rPr>
              <a:t>à partager </a:t>
            </a:r>
            <a:r>
              <a:rPr lang="fr-FR" sz="1700" dirty="0">
                <a:sym typeface="Wingdings" panose="05000000000000000000" pitchFamily="2" charset="2"/>
              </a:rPr>
              <a:t> </a:t>
            </a:r>
            <a:r>
              <a:rPr lang="fr-FR" sz="1400" dirty="0">
                <a:sym typeface="Wingdings" panose="05000000000000000000" pitchFamily="2" charset="2"/>
              </a:rPr>
              <a:t>utiles à l’élaboration </a:t>
            </a:r>
            <a:r>
              <a:rPr lang="fr-FR" sz="1400" dirty="0" smtClean="0">
                <a:sym typeface="Wingdings" panose="05000000000000000000" pitchFamily="2" charset="2"/>
              </a:rPr>
              <a:t>de plans </a:t>
            </a:r>
            <a:r>
              <a:rPr lang="fr-FR" sz="1400" dirty="0">
                <a:sym typeface="Wingdings" panose="05000000000000000000" pitchFamily="2" charset="2"/>
              </a:rPr>
              <a:t>de formation</a:t>
            </a:r>
            <a:r>
              <a:rPr lang="fr-FR" sz="1700" dirty="0">
                <a:sym typeface="Wingdings" panose="05000000000000000000" pitchFamily="2" charset="2"/>
              </a:rPr>
              <a:t>.</a:t>
            </a:r>
          </a:p>
          <a:p>
            <a:pPr marL="285750" indent="-285750">
              <a:buFont typeface="Wingdings" panose="05000000000000000000" pitchFamily="2" charset="2"/>
              <a:buChar char="q"/>
            </a:pPr>
            <a:endParaRPr lang="fr-FR" sz="1700" dirty="0" smtClean="0"/>
          </a:p>
        </p:txBody>
      </p:sp>
      <p:sp>
        <p:nvSpPr>
          <p:cNvPr id="3" name="ZoneTexte 2"/>
          <p:cNvSpPr txBox="1"/>
          <p:nvPr/>
        </p:nvSpPr>
        <p:spPr>
          <a:xfrm>
            <a:off x="179040" y="6409094"/>
            <a:ext cx="11377263"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smtClean="0"/>
              <a:t>Un bilan sur la </a:t>
            </a:r>
            <a:r>
              <a:rPr lang="fr-FR" sz="1600" b="1" dirty="0" smtClean="0"/>
              <a:t>mutualisation de la paie</a:t>
            </a:r>
            <a:r>
              <a:rPr lang="fr-FR" sz="1600" dirty="0" smtClean="0"/>
              <a:t>, très riche qui permettra d’alimenter les travaux. </a:t>
            </a:r>
            <a:endParaRPr lang="fr-FR" sz="1600" dirty="0"/>
          </a:p>
        </p:txBody>
      </p:sp>
    </p:spTree>
    <p:extLst>
      <p:ext uri="{BB962C8B-B14F-4D97-AF65-F5344CB8AC3E}">
        <p14:creationId xmlns:p14="http://schemas.microsoft.com/office/powerpoint/2010/main" val="2244102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1 : </a:t>
            </a:r>
            <a:r>
              <a:rPr lang="fr-FR" sz="2000" b="1" dirty="0"/>
              <a:t>Accompagner la transformation de nos missions / </a:t>
            </a:r>
            <a:r>
              <a:rPr lang="fr-FR" sz="2000" b="1" dirty="0" smtClean="0"/>
              <a:t>organisations </a:t>
            </a:r>
            <a:endParaRPr lang="fr-FR" sz="2000" b="1" dirty="0"/>
          </a:p>
        </p:txBody>
      </p:sp>
      <p:sp>
        <p:nvSpPr>
          <p:cNvPr id="5" name="Organigramme : Alternative 4"/>
          <p:cNvSpPr/>
          <p:nvPr/>
        </p:nvSpPr>
        <p:spPr>
          <a:xfrm>
            <a:off x="0" y="1341562"/>
            <a:ext cx="11927854" cy="4896544"/>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700" dirty="0" smtClean="0"/>
              <a:t>Au-delà de la </a:t>
            </a:r>
            <a:r>
              <a:rPr lang="fr-FR" sz="1700" b="1" dirty="0" smtClean="0"/>
              <a:t>mise en œuvre du virage inclusif</a:t>
            </a:r>
            <a:r>
              <a:rPr lang="fr-FR" sz="1700" dirty="0" smtClean="0"/>
              <a:t>, vous avez mis en place des actions pour accompagner d’autres évolutions </a:t>
            </a:r>
            <a:r>
              <a:rPr lang="fr-FR" sz="1700" dirty="0" smtClean="0">
                <a:sym typeface="Wingdings" panose="05000000000000000000" pitchFamily="2" charset="2"/>
              </a:rPr>
              <a:t> le plus fréquemment </a:t>
            </a:r>
            <a:r>
              <a:rPr lang="fr-FR" sz="1700" dirty="0" smtClean="0"/>
              <a:t>lors de </a:t>
            </a:r>
            <a:r>
              <a:rPr lang="fr-FR" sz="1700" b="1" dirty="0" smtClean="0">
                <a:sym typeface="Wingdings" panose="05000000000000000000" pitchFamily="2" charset="2"/>
              </a:rPr>
              <a:t>développement de nouvelles offres </a:t>
            </a:r>
            <a:r>
              <a:rPr lang="fr-FR" sz="1700" b="1" dirty="0">
                <a:sym typeface="Wingdings" panose="05000000000000000000" pitchFamily="2" charset="2"/>
              </a:rPr>
              <a:t>de </a:t>
            </a:r>
            <a:r>
              <a:rPr lang="fr-FR" sz="1700" b="1" dirty="0" smtClean="0">
                <a:sym typeface="Wingdings" panose="05000000000000000000" pitchFamily="2" charset="2"/>
              </a:rPr>
              <a:t>services </a:t>
            </a:r>
            <a:r>
              <a:rPr lang="fr-FR" sz="1700" dirty="0" smtClean="0">
                <a:sym typeface="Wingdings" panose="05000000000000000000" pitchFamily="2" charset="2"/>
              </a:rPr>
              <a:t>(6/7) ou encore mais moins fréquemment une </a:t>
            </a:r>
            <a:r>
              <a:rPr lang="fr-FR" sz="1700" b="1" dirty="0" smtClean="0">
                <a:sym typeface="Wingdings" panose="05000000000000000000" pitchFamily="2" charset="2"/>
              </a:rPr>
              <a:t>relocalisation </a:t>
            </a:r>
            <a:r>
              <a:rPr lang="fr-FR" sz="1700" dirty="0" smtClean="0">
                <a:sym typeface="Wingdings" panose="05000000000000000000" pitchFamily="2" charset="2"/>
              </a:rPr>
              <a:t>(3/7) .</a:t>
            </a:r>
          </a:p>
          <a:p>
            <a:r>
              <a:rPr lang="fr-FR" sz="1700" dirty="0" smtClean="0">
                <a:sym typeface="Wingdings" panose="05000000000000000000" pitchFamily="2" charset="2"/>
              </a:rPr>
              <a:t>Par ailleurs vous êtes une majorité à indiquer la </a:t>
            </a:r>
            <a:r>
              <a:rPr lang="fr-FR" sz="1700" b="1" dirty="0" smtClean="0">
                <a:sym typeface="Wingdings" panose="05000000000000000000" pitchFamily="2" charset="2"/>
              </a:rPr>
              <a:t>mise en place de la pratique avancée</a:t>
            </a:r>
            <a:r>
              <a:rPr lang="fr-FR" sz="1700" b="1" dirty="0"/>
              <a:t> </a:t>
            </a:r>
            <a:r>
              <a:rPr lang="fr-FR" sz="1700" dirty="0"/>
              <a:t>(ou déjà mise en place) dans </a:t>
            </a:r>
            <a:r>
              <a:rPr lang="fr-FR" sz="1700" dirty="0" smtClean="0"/>
              <a:t>8 /11.</a:t>
            </a:r>
            <a:endParaRPr lang="fr-FR" sz="1700" dirty="0">
              <a:sym typeface="Wingdings" panose="05000000000000000000" pitchFamily="2" charset="2"/>
            </a:endParaRPr>
          </a:p>
          <a:p>
            <a:endParaRPr lang="fr-FR" sz="1700" dirty="0" smtClean="0">
              <a:sym typeface="Wingdings" panose="05000000000000000000" pitchFamily="2" charset="2"/>
            </a:endParaRPr>
          </a:p>
          <a:p>
            <a:r>
              <a:rPr lang="fr-FR" sz="1700" dirty="0" smtClean="0"/>
              <a:t> Dans ce contexte vous avez des besoins en matière de :</a:t>
            </a:r>
          </a:p>
          <a:p>
            <a:pPr marL="285750" indent="-285750">
              <a:buFont typeface="Wingdings" panose="05000000000000000000" pitchFamily="2" charset="2"/>
              <a:buChar char="Ø"/>
            </a:pPr>
            <a:r>
              <a:rPr lang="fr-FR" sz="1700" b="1" dirty="0" smtClean="0"/>
              <a:t>GPEC </a:t>
            </a:r>
            <a:r>
              <a:rPr lang="fr-FR" sz="1700" dirty="0"/>
              <a:t>: vous êtes une majorité à souhaiter disposer des requêtes Infocentre ou d’outils (voire à demander une mutualisation des </a:t>
            </a:r>
            <a:r>
              <a:rPr lang="fr-FR" sz="1700" dirty="0" smtClean="0"/>
              <a:t>ressources), vous indiquez également la nécessité de </a:t>
            </a:r>
            <a:r>
              <a:rPr lang="fr-FR" sz="1700" b="1" dirty="0" smtClean="0"/>
              <a:t>révision de référentiels emplois </a:t>
            </a:r>
            <a:r>
              <a:rPr lang="fr-FR" sz="1700" dirty="0" smtClean="0">
                <a:solidFill>
                  <a:sysClr val="windowText" lastClr="000000"/>
                </a:solidFill>
              </a:rPr>
              <a:t>:</a:t>
            </a:r>
            <a:r>
              <a:rPr lang="fr-FR" sz="1700" b="1" dirty="0">
                <a:solidFill>
                  <a:sysClr val="windowText" lastClr="000000"/>
                </a:solidFill>
              </a:rPr>
              <a:t> </a:t>
            </a:r>
            <a:r>
              <a:rPr lang="fr-FR" sz="1700" dirty="0" smtClean="0">
                <a:solidFill>
                  <a:sysClr val="windowText" lastClr="000000"/>
                </a:solidFill>
              </a:rPr>
              <a:t>ceux travaillés avec la DNGU globalement satisfaisants mais les </a:t>
            </a:r>
            <a:r>
              <a:rPr lang="fr-FR" sz="1700" dirty="0">
                <a:solidFill>
                  <a:sysClr val="windowText" lastClr="000000"/>
                </a:solidFill>
              </a:rPr>
              <a:t>évolutions des missions </a:t>
            </a:r>
            <a:r>
              <a:rPr lang="fr-FR" sz="1700" dirty="0" smtClean="0">
                <a:solidFill>
                  <a:sysClr val="windowText" lastClr="000000"/>
                </a:solidFill>
              </a:rPr>
              <a:t>impactent </a:t>
            </a:r>
            <a:r>
              <a:rPr lang="fr-FR" sz="1700" dirty="0">
                <a:solidFill>
                  <a:sysClr val="windowText" lastClr="000000"/>
                </a:solidFill>
              </a:rPr>
              <a:t>bien d’autres emplois et nécessitent une MAJ plus large du référentiel emplois (du MS mais aussi en lien avec l’évolution des </a:t>
            </a:r>
            <a:r>
              <a:rPr lang="fr-FR" sz="1700" dirty="0" smtClean="0">
                <a:solidFill>
                  <a:sysClr val="windowText" lastClr="000000"/>
                </a:solidFill>
              </a:rPr>
              <a:t>diplômes) </a:t>
            </a:r>
            <a:r>
              <a:rPr lang="fr-FR" sz="1700" dirty="0" smtClean="0">
                <a:solidFill>
                  <a:sysClr val="windowText" lastClr="000000"/>
                </a:solidFill>
                <a:sym typeface="Wingdings" panose="05000000000000000000" pitchFamily="2" charset="2"/>
              </a:rPr>
              <a:t> </a:t>
            </a:r>
            <a:r>
              <a:rPr lang="fr-FR" sz="1400" dirty="0" smtClean="0">
                <a:solidFill>
                  <a:sysClr val="windowText" lastClr="000000"/>
                </a:solidFill>
                <a:sym typeface="Wingdings" panose="05000000000000000000" pitchFamily="2" charset="2"/>
              </a:rPr>
              <a:t>à noter des </a:t>
            </a:r>
            <a:r>
              <a:rPr lang="fr-FR" sz="1400" dirty="0"/>
              <a:t>circuits de communication à </a:t>
            </a:r>
            <a:r>
              <a:rPr lang="fr-FR" sz="1400" dirty="0" smtClean="0"/>
              <a:t>revoir car un certain nombre d’entre vous n’avez pas eu les documents</a:t>
            </a:r>
          </a:p>
          <a:p>
            <a:pPr marL="285750" indent="-285750">
              <a:buFont typeface="Wingdings" panose="05000000000000000000" pitchFamily="2" charset="2"/>
              <a:buChar char="Ø"/>
            </a:pPr>
            <a:r>
              <a:rPr lang="fr-FR" sz="1700" b="1" dirty="0" smtClean="0"/>
              <a:t>de </a:t>
            </a:r>
            <a:r>
              <a:rPr lang="fr-FR" sz="1700" b="1" dirty="0"/>
              <a:t>déploiement de formations </a:t>
            </a:r>
            <a:r>
              <a:rPr lang="fr-FR" sz="1700" dirty="0" smtClean="0"/>
              <a:t>: pour accompagner les transformations à venir, vous souhaitez un appui </a:t>
            </a:r>
            <a:r>
              <a:rPr lang="fr-FR" sz="1700" dirty="0" smtClean="0">
                <a:sym typeface="Wingdings" panose="05000000000000000000" pitchFamily="2" charset="2"/>
              </a:rPr>
              <a:t>notamment </a:t>
            </a:r>
            <a:r>
              <a:rPr lang="fr-FR" sz="1700" dirty="0">
                <a:sym typeface="Wingdings" panose="05000000000000000000" pitchFamily="2" charset="2"/>
              </a:rPr>
              <a:t>sur </a:t>
            </a:r>
            <a:r>
              <a:rPr lang="fr-FR" sz="1700" b="1" dirty="0" smtClean="0">
                <a:sym typeface="Wingdings" panose="05000000000000000000" pitchFamily="2" charset="2"/>
              </a:rPr>
              <a:t>l’accompagnement </a:t>
            </a:r>
            <a:r>
              <a:rPr lang="fr-FR" sz="1700" b="1" dirty="0">
                <a:sym typeface="Wingdings" panose="05000000000000000000" pitchFamily="2" charset="2"/>
              </a:rPr>
              <a:t>au </a:t>
            </a:r>
            <a:r>
              <a:rPr lang="fr-FR" sz="1700" b="1" dirty="0" smtClean="0">
                <a:sym typeface="Wingdings" panose="05000000000000000000" pitchFamily="2" charset="2"/>
              </a:rPr>
              <a:t>changement</a:t>
            </a:r>
            <a:r>
              <a:rPr lang="fr-FR" sz="1700" dirty="0" smtClean="0">
                <a:sym typeface="Wingdings" panose="05000000000000000000" pitchFamily="2" charset="2"/>
              </a:rPr>
              <a:t>, en terme de </a:t>
            </a:r>
            <a:r>
              <a:rPr lang="fr-FR" sz="1700" b="1" dirty="0" smtClean="0">
                <a:sym typeface="Wingdings" panose="05000000000000000000" pitchFamily="2" charset="2"/>
              </a:rPr>
              <a:t>méthode</a:t>
            </a:r>
            <a:r>
              <a:rPr lang="fr-FR" sz="1700" dirty="0" smtClean="0">
                <a:sym typeface="Wingdings" panose="05000000000000000000" pitchFamily="2" charset="2"/>
              </a:rPr>
              <a:t> </a:t>
            </a:r>
            <a:r>
              <a:rPr lang="fr-FR" sz="1700" dirty="0">
                <a:sym typeface="Wingdings" panose="05000000000000000000" pitchFamily="2" charset="2"/>
              </a:rPr>
              <a:t>(d’aide au pilotage, </a:t>
            </a:r>
            <a:r>
              <a:rPr lang="fr-FR" sz="1700" dirty="0" smtClean="0">
                <a:sym typeface="Wingdings" panose="05000000000000000000" pitchFamily="2" charset="2"/>
              </a:rPr>
              <a:t>guide, travail sur effectifs cibles), de </a:t>
            </a:r>
            <a:r>
              <a:rPr lang="fr-FR" sz="1700" b="1" dirty="0" smtClean="0">
                <a:sym typeface="Wingdings" panose="05000000000000000000" pitchFamily="2" charset="2"/>
              </a:rPr>
              <a:t>ressources </a:t>
            </a:r>
            <a:r>
              <a:rPr lang="fr-FR" sz="1700" b="1" dirty="0">
                <a:sym typeface="Wingdings" panose="05000000000000000000" pitchFamily="2" charset="2"/>
              </a:rPr>
              <a:t>mises à disposition </a:t>
            </a:r>
            <a:r>
              <a:rPr lang="fr-FR" sz="1700" dirty="0">
                <a:sym typeface="Wingdings" panose="05000000000000000000" pitchFamily="2" charset="2"/>
              </a:rPr>
              <a:t>(cf. annuaire de </a:t>
            </a:r>
            <a:r>
              <a:rPr lang="fr-FR" sz="1700" dirty="0" smtClean="0">
                <a:sym typeface="Wingdings" panose="05000000000000000000" pitchFamily="2" charset="2"/>
              </a:rPr>
              <a:t>prestataires pour réalisation des audits…, </a:t>
            </a:r>
            <a:r>
              <a:rPr lang="fr-FR" sz="1700" dirty="0">
                <a:sym typeface="Wingdings" panose="05000000000000000000" pitchFamily="2" charset="2"/>
              </a:rPr>
              <a:t>REX</a:t>
            </a:r>
            <a:r>
              <a:rPr lang="fr-FR" sz="1700" dirty="0" smtClean="0">
                <a:sym typeface="Wingdings" panose="05000000000000000000" pitchFamily="2" charset="2"/>
              </a:rPr>
              <a:t>)</a:t>
            </a:r>
            <a:r>
              <a:rPr lang="fr-FR" sz="1700" dirty="0" smtClean="0"/>
              <a:t>.</a:t>
            </a:r>
          </a:p>
          <a:p>
            <a:r>
              <a:rPr lang="fr-FR" sz="1700" dirty="0" smtClean="0">
                <a:sym typeface="Wingdings" panose="05000000000000000000" pitchFamily="2" charset="2"/>
              </a:rPr>
              <a:t>Vous nous avez adressé une matière très </a:t>
            </a:r>
            <a:r>
              <a:rPr lang="fr-FR" sz="1700" dirty="0">
                <a:sym typeface="Wingdings" panose="05000000000000000000" pitchFamily="2" charset="2"/>
              </a:rPr>
              <a:t>riche </a:t>
            </a:r>
            <a:r>
              <a:rPr lang="fr-FR" sz="1700" dirty="0" smtClean="0">
                <a:sym typeface="Wingdings" panose="05000000000000000000" pitchFamily="2" charset="2"/>
              </a:rPr>
              <a:t>sur les thématiques </a:t>
            </a:r>
            <a:r>
              <a:rPr lang="fr-FR" sz="1700" dirty="0">
                <a:sym typeface="Wingdings" panose="05000000000000000000" pitchFamily="2" charset="2"/>
              </a:rPr>
              <a:t>de formations déjà réalisées (</a:t>
            </a:r>
            <a:r>
              <a:rPr lang="fr-FR" sz="1400" dirty="0">
                <a:sym typeface="Wingdings" panose="05000000000000000000" pitchFamily="2" charset="2"/>
              </a:rPr>
              <a:t>autodétermination, accompagnement au changement dans les méthodes de travail, métier sur le handicap</a:t>
            </a:r>
            <a:r>
              <a:rPr lang="fr-FR" sz="1700" dirty="0">
                <a:sym typeface="Wingdings" panose="05000000000000000000" pitchFamily="2" charset="2"/>
              </a:rPr>
              <a:t>). Des références de formations </a:t>
            </a:r>
            <a:r>
              <a:rPr lang="fr-FR" sz="1700" dirty="0" smtClean="0">
                <a:sym typeface="Wingdings" panose="05000000000000000000" pitchFamily="2" charset="2"/>
              </a:rPr>
              <a:t>à partager </a:t>
            </a:r>
            <a:r>
              <a:rPr lang="fr-FR" sz="1700" dirty="0">
                <a:sym typeface="Wingdings" panose="05000000000000000000" pitchFamily="2" charset="2"/>
              </a:rPr>
              <a:t> </a:t>
            </a:r>
            <a:r>
              <a:rPr lang="fr-FR" sz="1400" dirty="0">
                <a:sym typeface="Wingdings" panose="05000000000000000000" pitchFamily="2" charset="2"/>
              </a:rPr>
              <a:t>utiles à l’élaboration </a:t>
            </a:r>
            <a:r>
              <a:rPr lang="fr-FR" sz="1400" dirty="0" smtClean="0">
                <a:sym typeface="Wingdings" panose="05000000000000000000" pitchFamily="2" charset="2"/>
              </a:rPr>
              <a:t>de plans </a:t>
            </a:r>
            <a:r>
              <a:rPr lang="fr-FR" sz="1400" dirty="0">
                <a:sym typeface="Wingdings" panose="05000000000000000000" pitchFamily="2" charset="2"/>
              </a:rPr>
              <a:t>de formation</a:t>
            </a:r>
            <a:r>
              <a:rPr lang="fr-FR" sz="1700" dirty="0">
                <a:sym typeface="Wingdings" panose="05000000000000000000" pitchFamily="2" charset="2"/>
              </a:rPr>
              <a:t>.</a:t>
            </a:r>
          </a:p>
          <a:p>
            <a:pPr marL="285750" indent="-285750">
              <a:buFont typeface="Wingdings" panose="05000000000000000000" pitchFamily="2" charset="2"/>
              <a:buChar char="q"/>
            </a:pPr>
            <a:endParaRPr lang="fr-FR" sz="1700" dirty="0" smtClean="0"/>
          </a:p>
        </p:txBody>
      </p:sp>
      <p:sp>
        <p:nvSpPr>
          <p:cNvPr id="3" name="ZoneTexte 2"/>
          <p:cNvSpPr txBox="1"/>
          <p:nvPr/>
        </p:nvSpPr>
        <p:spPr>
          <a:xfrm>
            <a:off x="179040" y="6409094"/>
            <a:ext cx="11377263"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smtClean="0"/>
              <a:t>Un bilan sur la </a:t>
            </a:r>
            <a:r>
              <a:rPr lang="fr-FR" sz="1600" b="1" dirty="0" smtClean="0"/>
              <a:t>mutualisation de la paie</a:t>
            </a:r>
            <a:r>
              <a:rPr lang="fr-FR" sz="1600" dirty="0" smtClean="0"/>
              <a:t>, très riche qui permettra d’alimenter les travaux. </a:t>
            </a:r>
            <a:endParaRPr lang="fr-FR" sz="1600" dirty="0"/>
          </a:p>
        </p:txBody>
      </p:sp>
    </p:spTree>
    <p:extLst>
      <p:ext uri="{BB962C8B-B14F-4D97-AF65-F5344CB8AC3E}">
        <p14:creationId xmlns:p14="http://schemas.microsoft.com/office/powerpoint/2010/main" val="3864430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1 : </a:t>
            </a:r>
            <a:r>
              <a:rPr lang="fr-FR" sz="2000" b="1" dirty="0"/>
              <a:t>Accompagner la transformation de nos missions / </a:t>
            </a:r>
            <a:r>
              <a:rPr lang="fr-FR" sz="2000" b="1" dirty="0" smtClean="0"/>
              <a:t>organisations </a:t>
            </a:r>
            <a:endParaRPr lang="fr-FR" sz="2000" b="1" dirty="0"/>
          </a:p>
        </p:txBody>
      </p:sp>
      <p:sp>
        <p:nvSpPr>
          <p:cNvPr id="5" name="Organigramme : Alternative 4"/>
          <p:cNvSpPr/>
          <p:nvPr/>
        </p:nvSpPr>
        <p:spPr>
          <a:xfrm>
            <a:off x="190550" y="1716138"/>
            <a:ext cx="11521280" cy="482453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700" dirty="0" smtClean="0"/>
              <a:t>Toujours s’agissant de la formation </a:t>
            </a:r>
            <a:r>
              <a:rPr lang="fr-FR" sz="1700" dirty="0" smtClean="0">
                <a:sym typeface="Wingdings" panose="05000000000000000000" pitchFamily="2" charset="2"/>
              </a:rPr>
              <a:t> levier important dans la perspective de l’évolution des métiers</a:t>
            </a:r>
          </a:p>
          <a:p>
            <a:endParaRPr lang="fr-FR" sz="1700" dirty="0" smtClean="0">
              <a:sym typeface="Wingdings" panose="05000000000000000000" pitchFamily="2" charset="2"/>
            </a:endParaRPr>
          </a:p>
          <a:p>
            <a:r>
              <a:rPr lang="fr-FR" sz="1700" dirty="0" smtClean="0">
                <a:sym typeface="Wingdings" panose="05000000000000000000" pitchFamily="2" charset="2"/>
              </a:rPr>
              <a:t>Si une </a:t>
            </a:r>
            <a:r>
              <a:rPr lang="fr-FR" sz="1700" b="1" dirty="0" smtClean="0">
                <a:sym typeface="Wingdings" panose="05000000000000000000" pitchFamily="2" charset="2"/>
              </a:rPr>
              <a:t>minorité a une politique centralisée de la formation </a:t>
            </a:r>
            <a:r>
              <a:rPr lang="fr-FR" sz="1700" dirty="0" smtClean="0">
                <a:sym typeface="Wingdings" panose="05000000000000000000" pitchFamily="2" charset="2"/>
              </a:rPr>
              <a:t>(4/11), vous avez mis en œuvre des actions de formation mutualisées au niveau régional et inter-établissement (6/7) sur des thématiques très variables (quelles soient métier sur l’accueil physique ou prévention PRAP, management…), cela vous a permis non seulement un gain en terme financier mais également de favoriser le partage de pratiques (et le décloisonnement entre les professionnels), et vous êtes d’ailleurs </a:t>
            </a:r>
            <a:r>
              <a:rPr lang="fr-FR" sz="1700" b="1" dirty="0" smtClean="0">
                <a:sym typeface="Wingdings" panose="05000000000000000000" pitchFamily="2" charset="2"/>
              </a:rPr>
              <a:t>plutôt favorables à une mutualisation des budgets formation</a:t>
            </a:r>
            <a:r>
              <a:rPr lang="fr-FR" sz="1700" dirty="0" smtClean="0">
                <a:sym typeface="Wingdings" panose="05000000000000000000" pitchFamily="2" charset="2"/>
              </a:rPr>
              <a:t> au niveau de la région pour des raisons économiques et de pilotage et suivi des formations. Avec un bémol pour certains qui souhaitent laisser les établissements gérer leurs besoins spécifiques en formation.</a:t>
            </a:r>
          </a:p>
          <a:p>
            <a:endParaRPr lang="fr-FR" sz="1700" dirty="0" smtClean="0">
              <a:sym typeface="Wingdings" panose="05000000000000000000" pitchFamily="2" charset="2"/>
            </a:endParaRPr>
          </a:p>
          <a:p>
            <a:r>
              <a:rPr lang="fr-FR" sz="1700" b="1" dirty="0" smtClean="0">
                <a:sym typeface="Wingdings" panose="05000000000000000000" pitchFamily="2" charset="2"/>
              </a:rPr>
              <a:t>Votre besoin </a:t>
            </a:r>
            <a:r>
              <a:rPr lang="fr-FR" sz="1700" dirty="0" smtClean="0">
                <a:sym typeface="Wingdings" panose="05000000000000000000" pitchFamily="2" charset="2"/>
              </a:rPr>
              <a:t>: accompagnement sur l’identification des formations obligatoires (avec un sujet sur les professionnels soumis à l’obligation de DPC) : problème de suivi / identification des prof (absence d’outil), problème de coût (difficile de trouver les formations) </a:t>
            </a:r>
          </a:p>
          <a:p>
            <a:pPr marL="714375"/>
            <a:r>
              <a:rPr lang="fr-FR" sz="1700" dirty="0" smtClean="0">
                <a:sym typeface="Wingdings" panose="05000000000000000000" pitchFamily="2" charset="2"/>
              </a:rPr>
              <a:t> nécessité d’avoir un </a:t>
            </a:r>
            <a:r>
              <a:rPr lang="fr-FR" sz="1700" b="1" dirty="0" smtClean="0">
                <a:sym typeface="Wingdings" panose="05000000000000000000" pitchFamily="2" charset="2"/>
              </a:rPr>
              <a:t>outil de suivi</a:t>
            </a:r>
            <a:r>
              <a:rPr lang="fr-FR" sz="1700" dirty="0" smtClean="0">
                <a:sym typeface="Wingdings" panose="05000000000000000000" pitchFamily="2" charset="2"/>
              </a:rPr>
              <a:t>, un catalogue de formation (avec </a:t>
            </a:r>
            <a:r>
              <a:rPr lang="fr-FR" sz="1700" dirty="0" err="1" smtClean="0">
                <a:sym typeface="Wingdings" panose="05000000000000000000" pitchFamily="2" charset="2"/>
              </a:rPr>
              <a:t>org</a:t>
            </a:r>
            <a:r>
              <a:rPr lang="fr-FR" sz="1700" dirty="0" smtClean="0">
                <a:sym typeface="Wingdings" panose="05000000000000000000" pitchFamily="2" charset="2"/>
              </a:rPr>
              <a:t> labellisés), veille sur les métiers soumis à l’obligation</a:t>
            </a:r>
          </a:p>
          <a:p>
            <a:r>
              <a:rPr lang="fr-FR" sz="1700" dirty="0" smtClean="0">
                <a:sym typeface="Wingdings" panose="05000000000000000000" pitchFamily="2" charset="2"/>
              </a:rPr>
              <a:t> </a:t>
            </a:r>
            <a:endParaRPr lang="fr-FR" sz="1700" dirty="0" smtClean="0"/>
          </a:p>
        </p:txBody>
      </p:sp>
      <p:sp>
        <p:nvSpPr>
          <p:cNvPr id="6" name="Ellipse 5"/>
          <p:cNvSpPr/>
          <p:nvPr/>
        </p:nvSpPr>
        <p:spPr>
          <a:xfrm>
            <a:off x="3790950" y="1413570"/>
            <a:ext cx="4680520"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La formation : un levier essentiel</a:t>
            </a:r>
            <a:endParaRPr lang="fr-FR" dirty="0">
              <a:solidFill>
                <a:schemeClr val="tx1"/>
              </a:solidFill>
            </a:endParaRPr>
          </a:p>
        </p:txBody>
      </p:sp>
    </p:spTree>
    <p:extLst>
      <p:ext uri="{BB962C8B-B14F-4D97-AF65-F5344CB8AC3E}">
        <p14:creationId xmlns:p14="http://schemas.microsoft.com/office/powerpoint/2010/main" val="580168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5" name="Organigramme : Alternative 4"/>
          <p:cNvSpPr/>
          <p:nvPr/>
        </p:nvSpPr>
        <p:spPr>
          <a:xfrm>
            <a:off x="63674" y="1152836"/>
            <a:ext cx="11794454" cy="544601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fr-FR" sz="1600" dirty="0" smtClean="0">
              <a:sym typeface="Wingdings" panose="05000000000000000000" pitchFamily="2" charset="2"/>
            </a:endParaRPr>
          </a:p>
          <a:p>
            <a:r>
              <a:rPr lang="fr-FR" sz="1600" dirty="0" smtClean="0">
                <a:sym typeface="Wingdings" panose="05000000000000000000" pitchFamily="2" charset="2"/>
              </a:rPr>
              <a:t>Un </a:t>
            </a:r>
            <a:r>
              <a:rPr lang="fr-FR" sz="1600" b="1" dirty="0" smtClean="0">
                <a:sym typeface="Wingdings" panose="05000000000000000000" pitchFamily="2" charset="2"/>
              </a:rPr>
              <a:t>référentiel RSO largement communiqué </a:t>
            </a:r>
            <a:r>
              <a:rPr lang="fr-FR" sz="1600" dirty="0" smtClean="0">
                <a:sym typeface="Wingdings" panose="05000000000000000000" pitchFamily="2" charset="2"/>
              </a:rPr>
              <a:t>(établissements, managers et IRP) moins auprès des salariés, et, des actions diversement déclinées en local</a:t>
            </a:r>
          </a:p>
          <a:p>
            <a:pPr marL="285750" indent="-285750">
              <a:buFontTx/>
              <a:buChar char="-"/>
            </a:pPr>
            <a:r>
              <a:rPr lang="fr-FR" sz="1600" b="1" u="sng" dirty="0" smtClean="0">
                <a:sym typeface="Wingdings" panose="05000000000000000000" pitchFamily="2" charset="2"/>
              </a:rPr>
              <a:t>Côté gouvernance</a:t>
            </a:r>
            <a:r>
              <a:rPr lang="fr-FR" sz="1600" b="1" dirty="0" smtClean="0">
                <a:sym typeface="Wingdings" panose="05000000000000000000" pitchFamily="2" charset="2"/>
              </a:rPr>
              <a:t> </a:t>
            </a:r>
            <a:r>
              <a:rPr lang="fr-FR" sz="1600" dirty="0" smtClean="0">
                <a:sym typeface="Wingdings" panose="05000000000000000000" pitchFamily="2" charset="2"/>
              </a:rPr>
              <a:t>: des instances et référents bien identifiés avec une structuration à poursuivre (</a:t>
            </a:r>
            <a:r>
              <a:rPr lang="fr-FR" sz="1400" dirty="0" smtClean="0">
                <a:sym typeface="Wingdings" panose="05000000000000000000" pitchFamily="2" charset="2"/>
              </a:rPr>
              <a:t>la cartographie des Parties Prenantes est rarement élaborée</a:t>
            </a:r>
            <a:r>
              <a:rPr lang="fr-FR" sz="1600" dirty="0">
                <a:sym typeface="Wingdings" panose="05000000000000000000" pitchFamily="2" charset="2"/>
              </a:rPr>
              <a:t>), au-delà </a:t>
            </a:r>
            <a:r>
              <a:rPr lang="fr-FR" sz="1600" dirty="0" smtClean="0">
                <a:sym typeface="Wingdings" panose="05000000000000000000" pitchFamily="2" charset="2"/>
              </a:rPr>
              <a:t>les référents </a:t>
            </a:r>
            <a:r>
              <a:rPr lang="fr-FR" sz="1600" dirty="0">
                <a:sym typeface="Wingdings" panose="05000000000000000000" pitchFamily="2" charset="2"/>
              </a:rPr>
              <a:t>SST, handicap et harcèlement sexuel </a:t>
            </a:r>
            <a:r>
              <a:rPr lang="fr-FR" sz="1600" dirty="0" smtClean="0">
                <a:sym typeface="Wingdings" panose="05000000000000000000" pitchFamily="2" charset="2"/>
              </a:rPr>
              <a:t>sont en général désignés (en revanche les formations à poursuivre)</a:t>
            </a:r>
          </a:p>
          <a:p>
            <a:pPr marL="285750" indent="-285750">
              <a:buFontTx/>
              <a:buChar char="-"/>
            </a:pPr>
            <a:r>
              <a:rPr lang="fr-FR" sz="1600" b="1" u="sng" dirty="0" smtClean="0">
                <a:sym typeface="Wingdings" panose="05000000000000000000" pitchFamily="2" charset="2"/>
              </a:rPr>
              <a:t>Côté responsabilité sociale interne</a:t>
            </a:r>
            <a:r>
              <a:rPr lang="fr-FR" sz="1600" b="1" dirty="0" smtClean="0">
                <a:sym typeface="Wingdings" panose="05000000000000000000" pitchFamily="2" charset="2"/>
              </a:rPr>
              <a:t> </a:t>
            </a:r>
            <a:r>
              <a:rPr lang="fr-FR" sz="1600" dirty="0" smtClean="0">
                <a:sym typeface="Wingdings" panose="05000000000000000000" pitchFamily="2" charset="2"/>
              </a:rPr>
              <a:t>: des actions très largement investies comme la participation aux événements visant à l’inclusion des personnes en situation de handicap et la communication en interne sur le handicap (lutte contre la discrimination), la mise en place de plan SQVT, l’accueil des nouveaux collaborateurs avec parcours d’intégration écrit</a:t>
            </a:r>
          </a:p>
          <a:p>
            <a:endParaRPr lang="fr-FR" sz="1600" dirty="0">
              <a:sym typeface="Wingdings" panose="05000000000000000000" pitchFamily="2" charset="2"/>
            </a:endParaRPr>
          </a:p>
          <a:p>
            <a:r>
              <a:rPr lang="fr-FR" sz="1600" dirty="0" smtClean="0">
                <a:sym typeface="Wingdings" panose="05000000000000000000" pitchFamily="2" charset="2"/>
              </a:rPr>
              <a:t>Globalement vous avez inscrit </a:t>
            </a:r>
            <a:r>
              <a:rPr lang="fr-FR" sz="1600" b="1" dirty="0" smtClean="0">
                <a:sym typeface="Wingdings" panose="05000000000000000000" pitchFamily="2" charset="2"/>
              </a:rPr>
              <a:t>vos actions </a:t>
            </a:r>
            <a:r>
              <a:rPr lang="fr-FR" sz="1600" b="1" dirty="0">
                <a:sym typeface="Wingdings" panose="05000000000000000000" pitchFamily="2" charset="2"/>
              </a:rPr>
              <a:t>QVT ou égalité </a:t>
            </a:r>
            <a:r>
              <a:rPr lang="fr-FR" sz="1600" b="1" dirty="0" smtClean="0">
                <a:sym typeface="Wingdings" panose="05000000000000000000" pitchFamily="2" charset="2"/>
              </a:rPr>
              <a:t>professionnelle dans un protocole  8/11 </a:t>
            </a:r>
            <a:r>
              <a:rPr lang="fr-FR" sz="1600" dirty="0" smtClean="0">
                <a:sym typeface="Wingdings" panose="05000000000000000000" pitchFamily="2" charset="2"/>
              </a:rPr>
              <a:t> Un constat qui revient à plusieurs reprises : manque de temps pour soit déployer le plan soit mettre en place des actions envisagées</a:t>
            </a:r>
          </a:p>
          <a:p>
            <a:endParaRPr lang="fr-FR" sz="1600" dirty="0">
              <a:sym typeface="Wingdings" panose="05000000000000000000" pitchFamily="2" charset="2"/>
            </a:endParaRPr>
          </a:p>
          <a:p>
            <a:r>
              <a:rPr lang="fr-FR" sz="1600" dirty="0" smtClean="0">
                <a:sym typeface="Wingdings" panose="05000000000000000000" pitchFamily="2" charset="2"/>
              </a:rPr>
              <a:t>Si mise en place d’actions visant au </a:t>
            </a:r>
            <a:r>
              <a:rPr lang="fr-FR" sz="1600" b="1" dirty="0" smtClean="0">
                <a:sym typeface="Wingdings" panose="05000000000000000000" pitchFamily="2" charset="2"/>
              </a:rPr>
              <a:t>maintien dans l’emploi des salariés en situation de handicap </a:t>
            </a:r>
            <a:r>
              <a:rPr lang="fr-FR" sz="1600" dirty="0" smtClean="0">
                <a:sym typeface="Wingdings" panose="05000000000000000000" pitchFamily="2" charset="2"/>
              </a:rPr>
              <a:t> (8/11) notamment par aménagement de poste</a:t>
            </a:r>
          </a:p>
          <a:p>
            <a:r>
              <a:rPr lang="fr-FR" sz="1600" dirty="0" smtClean="0">
                <a:sym typeface="Wingdings" panose="05000000000000000000" pitchFamily="2" charset="2"/>
              </a:rPr>
              <a:t>Vous déclarez avoir des </a:t>
            </a:r>
            <a:r>
              <a:rPr lang="fr-FR" sz="1600" b="1" dirty="0" smtClean="0">
                <a:sym typeface="Wingdings" panose="05000000000000000000" pitchFamily="2" charset="2"/>
              </a:rPr>
              <a:t>difficultés à réaliser ce maintien </a:t>
            </a:r>
            <a:r>
              <a:rPr lang="fr-FR" sz="1600" dirty="0" smtClean="0">
                <a:sym typeface="Wingdings" panose="05000000000000000000" pitchFamily="2" charset="2"/>
              </a:rPr>
              <a:t> du fait de l’activité en UGECAM (et notamment lorsque le niveau de handicap est important)  avec une mise en inaptitude in fine (une réflexion collective sur les solutions possibles et partage de pratique à construire)</a:t>
            </a:r>
          </a:p>
        </p:txBody>
      </p:sp>
      <p:sp>
        <p:nvSpPr>
          <p:cNvPr id="3" name="Ellipse 2"/>
          <p:cNvSpPr/>
          <p:nvPr/>
        </p:nvSpPr>
        <p:spPr>
          <a:xfrm>
            <a:off x="3806899" y="1312665"/>
            <a:ext cx="4680520"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La responsabilité sociale</a:t>
            </a:r>
            <a:endParaRPr lang="fr-FR" dirty="0">
              <a:solidFill>
                <a:schemeClr val="tx1"/>
              </a:solidFill>
            </a:endParaRPr>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2 : S’engager dans la performance sociale et la QVT </a:t>
            </a:r>
            <a:endParaRPr lang="fr-FR" sz="2000" b="1" dirty="0"/>
          </a:p>
        </p:txBody>
      </p:sp>
    </p:spTree>
    <p:extLst>
      <p:ext uri="{BB962C8B-B14F-4D97-AF65-F5344CB8AC3E}">
        <p14:creationId xmlns:p14="http://schemas.microsoft.com/office/powerpoint/2010/main" val="1396094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2 : S’engager dans la performance sociale et la QVT </a:t>
            </a:r>
            <a:endParaRPr lang="fr-FR" sz="2000" b="1" dirty="0"/>
          </a:p>
        </p:txBody>
      </p:sp>
      <p:sp>
        <p:nvSpPr>
          <p:cNvPr id="5" name="Organigramme : Alternative 4"/>
          <p:cNvSpPr/>
          <p:nvPr/>
        </p:nvSpPr>
        <p:spPr>
          <a:xfrm>
            <a:off x="190550" y="1456255"/>
            <a:ext cx="11521280" cy="544601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fr-FR" sz="1600" dirty="0" smtClean="0">
              <a:sym typeface="Wingdings" panose="05000000000000000000" pitchFamily="2" charset="2"/>
            </a:endParaRPr>
          </a:p>
          <a:p>
            <a:r>
              <a:rPr lang="fr-FR" sz="1600" dirty="0" smtClean="0">
                <a:sym typeface="Wingdings" panose="05000000000000000000" pitchFamily="2" charset="2"/>
              </a:rPr>
              <a:t>Des </a:t>
            </a:r>
            <a:r>
              <a:rPr lang="fr-FR" sz="1600" dirty="0">
                <a:sym typeface="Wingdings" panose="05000000000000000000" pitchFamily="2" charset="2"/>
              </a:rPr>
              <a:t>réflexions menées sur une modification de mode d’aménagement du temps de travail pour </a:t>
            </a:r>
            <a:r>
              <a:rPr lang="fr-FR" sz="1600" dirty="0" smtClean="0">
                <a:sym typeface="Wingdings" panose="05000000000000000000" pitchFamily="2" charset="2"/>
              </a:rPr>
              <a:t>7/11 </a:t>
            </a:r>
            <a:r>
              <a:rPr lang="fr-FR" sz="1600" dirty="0">
                <a:sym typeface="Wingdings" panose="05000000000000000000" pitchFamily="2" charset="2"/>
              </a:rPr>
              <a:t> qui passe majoritairement par l’organisation en 12h et également par l’annualisation du temps de travail (+ réflexion sur semaine de 4 jours)</a:t>
            </a:r>
          </a:p>
          <a:p>
            <a:r>
              <a:rPr lang="fr-FR" sz="1600" dirty="0">
                <a:sym typeface="Wingdings" panose="05000000000000000000" pitchFamily="2" charset="2"/>
              </a:rPr>
              <a:t> Souhait unanime que la DNGU organise un partage de pratique (interne et </a:t>
            </a:r>
            <a:r>
              <a:rPr lang="fr-FR" sz="1600" dirty="0" smtClean="0">
                <a:sym typeface="Wingdings" panose="05000000000000000000" pitchFamily="2" charset="2"/>
              </a:rPr>
              <a:t>externe</a:t>
            </a:r>
            <a:r>
              <a:rPr lang="fr-FR" sz="1600" dirty="0">
                <a:sym typeface="Wingdings" panose="05000000000000000000" pitchFamily="2" charset="2"/>
              </a:rPr>
              <a:t>) </a:t>
            </a:r>
          </a:p>
          <a:p>
            <a:endParaRPr lang="fr-FR" sz="1600" dirty="0" smtClean="0">
              <a:sym typeface="Wingdings" panose="05000000000000000000" pitchFamily="2" charset="2"/>
            </a:endParaRPr>
          </a:p>
          <a:p>
            <a:endParaRPr lang="fr-FR" sz="1600" dirty="0" smtClean="0">
              <a:sym typeface="Wingdings" panose="05000000000000000000" pitchFamily="2" charset="2"/>
            </a:endParaRPr>
          </a:p>
          <a:p>
            <a:endParaRPr lang="fr-FR" sz="1600" dirty="0">
              <a:sym typeface="Wingdings" panose="05000000000000000000" pitchFamily="2" charset="2"/>
            </a:endParaRPr>
          </a:p>
          <a:p>
            <a:endParaRPr lang="fr-FR" sz="1600" dirty="0" smtClean="0">
              <a:sym typeface="Wingdings" panose="05000000000000000000" pitchFamily="2" charset="2"/>
            </a:endParaRPr>
          </a:p>
          <a:p>
            <a:endParaRPr lang="fr-FR" sz="1600" dirty="0">
              <a:sym typeface="Wingdings" panose="05000000000000000000" pitchFamily="2" charset="2"/>
            </a:endParaRPr>
          </a:p>
          <a:p>
            <a:r>
              <a:rPr lang="fr-FR" sz="1600" dirty="0" smtClean="0">
                <a:sym typeface="Wingdings" panose="05000000000000000000" pitchFamily="2" charset="2"/>
              </a:rPr>
              <a:t>Globalement la </a:t>
            </a:r>
            <a:r>
              <a:rPr lang="fr-FR" sz="1600" b="1" dirty="0" smtClean="0">
                <a:sym typeface="Wingdings" panose="05000000000000000000" pitchFamily="2" charset="2"/>
              </a:rPr>
              <a:t>QVT et la prévention de l’absence au travail</a:t>
            </a:r>
            <a:r>
              <a:rPr lang="fr-FR" sz="1600" dirty="0" smtClean="0">
                <a:sym typeface="Wingdings" panose="05000000000000000000" pitchFamily="2" charset="2"/>
              </a:rPr>
              <a:t>  une avancée certaine... Nous l’avons vu, vous avez dans la grande majorité d’entre vous inscrit vos actions dans des plans</a:t>
            </a:r>
          </a:p>
          <a:p>
            <a:r>
              <a:rPr lang="fr-FR" sz="1600" dirty="0" smtClean="0">
                <a:sym typeface="Wingdings" panose="05000000000000000000" pitchFamily="2" charset="2"/>
              </a:rPr>
              <a:t>les </a:t>
            </a:r>
            <a:r>
              <a:rPr lang="fr-FR" sz="1600" b="1" dirty="0" smtClean="0">
                <a:sym typeface="Wingdings" panose="05000000000000000000" pitchFamily="2" charset="2"/>
              </a:rPr>
              <a:t>domaines les plus investis </a:t>
            </a:r>
            <a:r>
              <a:rPr lang="fr-FR" sz="1600" dirty="0" smtClean="0">
                <a:sym typeface="Wingdings" panose="05000000000000000000" pitchFamily="2" charset="2"/>
              </a:rPr>
              <a:t>: Démarche d’analyse des causes de l’absence et prévention des TMS Pro (notamment avec l’obtention de financements via projets ARS) et s’agissant du suivi des salariés en arrêt maladie : tous vous avez mis en place des visites de pré-reprise et 6/11 des entretiens de liaison</a:t>
            </a:r>
          </a:p>
          <a:p>
            <a:r>
              <a:rPr lang="fr-FR" sz="1600" dirty="0" smtClean="0">
                <a:sym typeface="Wingdings" panose="05000000000000000000" pitchFamily="2" charset="2"/>
              </a:rPr>
              <a:t>les </a:t>
            </a:r>
            <a:r>
              <a:rPr lang="fr-FR" sz="1600" b="1" dirty="0" smtClean="0">
                <a:sym typeface="Wingdings" panose="05000000000000000000" pitchFamily="2" charset="2"/>
              </a:rPr>
              <a:t>domaines les moins investis </a:t>
            </a:r>
            <a:r>
              <a:rPr lang="fr-FR" sz="1600" dirty="0" smtClean="0">
                <a:sym typeface="Wingdings" panose="05000000000000000000" pitchFamily="2" charset="2"/>
              </a:rPr>
              <a:t>: la lutte contre la désinsertion pro (très peu nombreux à avoir mis en place l’essaie encadré) et reconversion pour les pers en risque d’inaptitude, notamment peu d’actions mises en œuvre en lien avec la CARSAT</a:t>
            </a:r>
          </a:p>
          <a:p>
            <a:pPr marL="285750" indent="-285750">
              <a:buFont typeface="Wingdings"/>
              <a:buChar char="à"/>
            </a:pPr>
            <a:r>
              <a:rPr lang="fr-FR" sz="1600" dirty="0" smtClean="0">
                <a:sym typeface="Wingdings" panose="05000000000000000000" pitchFamily="2" charset="2"/>
              </a:rPr>
              <a:t>Vous évoquez le manque </a:t>
            </a:r>
            <a:r>
              <a:rPr lang="fr-FR" sz="1600" dirty="0">
                <a:sym typeface="Wingdings" panose="05000000000000000000" pitchFamily="2" charset="2"/>
              </a:rPr>
              <a:t>de temps et de moyens </a:t>
            </a:r>
            <a:r>
              <a:rPr lang="fr-FR" sz="1600" dirty="0" smtClean="0">
                <a:sym typeface="Wingdings" panose="05000000000000000000" pitchFamily="2" charset="2"/>
              </a:rPr>
              <a:t> (en ressources)</a:t>
            </a:r>
          </a:p>
          <a:p>
            <a:endParaRPr lang="fr-FR" sz="1600" dirty="0">
              <a:sym typeface="Wingdings" panose="05000000000000000000" pitchFamily="2" charset="2"/>
            </a:endParaRPr>
          </a:p>
        </p:txBody>
      </p:sp>
      <p:sp>
        <p:nvSpPr>
          <p:cNvPr id="3" name="Ellipse 2"/>
          <p:cNvSpPr/>
          <p:nvPr/>
        </p:nvSpPr>
        <p:spPr>
          <a:xfrm>
            <a:off x="7679382" y="3285778"/>
            <a:ext cx="3672408"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Prévenir les risques pro</a:t>
            </a:r>
            <a:endParaRPr lang="fr-FR" dirty="0">
              <a:solidFill>
                <a:schemeClr val="tx1"/>
              </a:solidFill>
            </a:endParaRPr>
          </a:p>
        </p:txBody>
      </p:sp>
      <p:sp>
        <p:nvSpPr>
          <p:cNvPr id="7" name="Ellipse 6"/>
          <p:cNvSpPr/>
          <p:nvPr/>
        </p:nvSpPr>
        <p:spPr>
          <a:xfrm>
            <a:off x="1617762" y="1557586"/>
            <a:ext cx="4032448"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Les organisations du travail</a:t>
            </a:r>
            <a:endParaRPr lang="fr-FR" dirty="0">
              <a:solidFill>
                <a:schemeClr val="tx1"/>
              </a:solidFill>
            </a:endParaRPr>
          </a:p>
        </p:txBody>
      </p:sp>
    </p:spTree>
    <p:extLst>
      <p:ext uri="{BB962C8B-B14F-4D97-AF65-F5344CB8AC3E}">
        <p14:creationId xmlns:p14="http://schemas.microsoft.com/office/powerpoint/2010/main" val="3339799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270670" y="837506"/>
            <a:ext cx="972108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3 : Renforcer notre culture commune et développer notre attractivité</a:t>
            </a:r>
            <a:endParaRPr lang="fr-FR" sz="2000" b="1" dirty="0"/>
          </a:p>
        </p:txBody>
      </p:sp>
      <p:sp>
        <p:nvSpPr>
          <p:cNvPr id="5" name="Organigramme : Alternative 4"/>
          <p:cNvSpPr/>
          <p:nvPr/>
        </p:nvSpPr>
        <p:spPr>
          <a:xfrm>
            <a:off x="115938" y="1354957"/>
            <a:ext cx="11521280" cy="544601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600" dirty="0" smtClean="0">
                <a:sym typeface="Wingdings" panose="05000000000000000000" pitchFamily="2" charset="2"/>
              </a:rPr>
              <a:t>Pour renforcer votre attractivité, vous utilisez déjà </a:t>
            </a:r>
            <a:r>
              <a:rPr lang="fr-FR" sz="1600" b="1" dirty="0" smtClean="0">
                <a:sym typeface="Wingdings" panose="05000000000000000000" pitchFamily="2" charset="2"/>
              </a:rPr>
              <a:t>différents leviers, </a:t>
            </a:r>
            <a:r>
              <a:rPr lang="fr-FR" sz="1600" dirty="0" smtClean="0">
                <a:sym typeface="Wingdings" panose="05000000000000000000" pitchFamily="2" charset="2"/>
              </a:rPr>
              <a:t>vous allez majoritairement vers les écoles/centre universitaires et centres de formations développement, vous êtes présents également sur </a:t>
            </a:r>
            <a:r>
              <a:rPr lang="fr-FR" sz="1600" dirty="0">
                <a:sym typeface="Wingdings" panose="05000000000000000000" pitchFamily="2" charset="2"/>
              </a:rPr>
              <a:t>les réseaux </a:t>
            </a:r>
            <a:r>
              <a:rPr lang="fr-FR" sz="1600" dirty="0" smtClean="0">
                <a:sym typeface="Wingdings" panose="05000000000000000000" pitchFamily="2" charset="2"/>
              </a:rPr>
              <a:t>sociaux / salons et congrès (à des fréquences très variables), participé à des forums</a:t>
            </a:r>
          </a:p>
          <a:p>
            <a:r>
              <a:rPr lang="fr-FR" sz="1600" dirty="0" smtClean="0">
                <a:sym typeface="Wingdings" panose="05000000000000000000" pitchFamily="2" charset="2"/>
              </a:rPr>
              <a:t> </a:t>
            </a:r>
            <a:r>
              <a:rPr lang="fr-FR" sz="1600" b="1" dirty="0">
                <a:sym typeface="Wingdings" panose="05000000000000000000" pitchFamily="2" charset="2"/>
              </a:rPr>
              <a:t>moins </a:t>
            </a:r>
            <a:r>
              <a:rPr lang="fr-FR" sz="1600" b="1" dirty="0" smtClean="0">
                <a:sym typeface="Wingdings" panose="05000000000000000000" pitchFamily="2" charset="2"/>
              </a:rPr>
              <a:t>tournés vers </a:t>
            </a:r>
            <a:r>
              <a:rPr lang="fr-FR" sz="1600" b="1" dirty="0">
                <a:sym typeface="Wingdings" panose="05000000000000000000" pitchFamily="2" charset="2"/>
              </a:rPr>
              <a:t>les partenaires </a:t>
            </a:r>
            <a:r>
              <a:rPr lang="fr-FR" sz="1600" b="1" dirty="0" smtClean="0">
                <a:sym typeface="Wingdings" panose="05000000000000000000" pitchFamily="2" charset="2"/>
              </a:rPr>
              <a:t>associatifs, moins organisateurs d’événements </a:t>
            </a:r>
            <a:endParaRPr lang="fr-FR" sz="1600" b="1" dirty="0">
              <a:sym typeface="Wingdings" panose="05000000000000000000" pitchFamily="2" charset="2"/>
            </a:endParaRPr>
          </a:p>
          <a:p>
            <a:endParaRPr lang="fr-FR" sz="1600" dirty="0" smtClean="0">
              <a:sym typeface="Wingdings" panose="05000000000000000000" pitchFamily="2" charset="2"/>
            </a:endParaRPr>
          </a:p>
          <a:p>
            <a:r>
              <a:rPr lang="fr-FR" sz="1600" dirty="0" smtClean="0">
                <a:sym typeface="Wingdings" panose="05000000000000000000" pitchFamily="2" charset="2"/>
              </a:rPr>
              <a:t>Vous avez peu communiqué sur le plan attractivité national (5/11)</a:t>
            </a:r>
          </a:p>
          <a:p>
            <a:r>
              <a:rPr lang="fr-FR" sz="1600" b="1" dirty="0" smtClean="0">
                <a:sym typeface="Wingdings" panose="05000000000000000000" pitchFamily="2" charset="2"/>
              </a:rPr>
              <a:t>Canaux de recrutement, un usage relativement différentié </a:t>
            </a:r>
            <a:r>
              <a:rPr lang="fr-FR" sz="1400" dirty="0" smtClean="0">
                <a:sym typeface="Wingdings" panose="05000000000000000000" pitchFamily="2" charset="2"/>
              </a:rPr>
              <a:t>globalement vous partagez les mêmes canaux mais ce qui pourra être intéressant c’est de partager sur la manière dont vous les utilisez :  globalement </a:t>
            </a:r>
            <a:r>
              <a:rPr lang="fr-FR" sz="1400" u="sng" dirty="0" smtClean="0">
                <a:sym typeface="Wingdings" panose="05000000000000000000" pitchFamily="2" charset="2"/>
              </a:rPr>
              <a:t>de manière systématique</a:t>
            </a:r>
            <a:r>
              <a:rPr lang="fr-FR" sz="1400" dirty="0" smtClean="0">
                <a:sym typeface="Wingdings" panose="05000000000000000000" pitchFamily="2" charset="2"/>
              </a:rPr>
              <a:t> vous utilisez 5 canaux différents (parfois plus) : parmi </a:t>
            </a:r>
            <a:r>
              <a:rPr lang="fr-FR" sz="1400" b="1" dirty="0" smtClean="0">
                <a:sym typeface="Wingdings" panose="05000000000000000000" pitchFamily="2" charset="2"/>
              </a:rPr>
              <a:t>les plus fréquents</a:t>
            </a:r>
            <a:r>
              <a:rPr lang="fr-FR" sz="1400" dirty="0" smtClean="0">
                <a:sym typeface="Wingdings" panose="05000000000000000000" pitchFamily="2" charset="2"/>
              </a:rPr>
              <a:t> La </a:t>
            </a:r>
            <a:r>
              <a:rPr lang="fr-FR" sz="1400" dirty="0" err="1" smtClean="0">
                <a:sym typeface="Wingdings" panose="05000000000000000000" pitchFamily="2" charset="2"/>
              </a:rPr>
              <a:t>SécuRecrute</a:t>
            </a:r>
            <a:r>
              <a:rPr lang="fr-FR" sz="1400" dirty="0" smtClean="0">
                <a:sym typeface="Wingdings" panose="05000000000000000000" pitchFamily="2" charset="2"/>
              </a:rPr>
              <a:t>, </a:t>
            </a:r>
            <a:r>
              <a:rPr lang="fr-FR" sz="1400" dirty="0" err="1" smtClean="0">
                <a:sym typeface="Wingdings" panose="05000000000000000000" pitchFamily="2" charset="2"/>
              </a:rPr>
              <a:t>Indeed</a:t>
            </a:r>
            <a:r>
              <a:rPr lang="fr-FR" sz="1400" dirty="0" smtClean="0">
                <a:sym typeface="Wingdings" panose="05000000000000000000" pitchFamily="2" charset="2"/>
              </a:rPr>
              <a:t>, Pôle emploi </a:t>
            </a:r>
            <a:endParaRPr lang="fr-FR" sz="1400" dirty="0">
              <a:sym typeface="Wingdings" panose="05000000000000000000" pitchFamily="2" charset="2"/>
            </a:endParaRPr>
          </a:p>
          <a:p>
            <a:pPr marL="285750" indent="-285750">
              <a:buFont typeface="Wingdings"/>
              <a:buChar char="à"/>
            </a:pPr>
            <a:r>
              <a:rPr lang="fr-FR" sz="1400" dirty="0" smtClean="0">
                <a:sym typeface="Wingdings" panose="05000000000000000000" pitchFamily="2" charset="2"/>
              </a:rPr>
              <a:t>très majoritairement </a:t>
            </a:r>
            <a:r>
              <a:rPr lang="fr-FR" sz="1400" u="sng" dirty="0" smtClean="0">
                <a:sym typeface="Wingdings" panose="05000000000000000000" pitchFamily="2" charset="2"/>
              </a:rPr>
              <a:t>de manière ciblée</a:t>
            </a:r>
            <a:r>
              <a:rPr lang="fr-FR" sz="1400" dirty="0" smtClean="0">
                <a:sym typeface="Wingdings" panose="05000000000000000000" pitchFamily="2" charset="2"/>
              </a:rPr>
              <a:t> : les cabinets de recrutement, la cooptation par des pairs, LinkedIn</a:t>
            </a:r>
          </a:p>
          <a:p>
            <a:pPr marL="285750" indent="-285750">
              <a:buFont typeface="Wingdings"/>
              <a:buChar char="à"/>
            </a:pPr>
            <a:r>
              <a:rPr lang="fr-FR" sz="1400" dirty="0" smtClean="0">
                <a:sym typeface="Wingdings" panose="05000000000000000000" pitchFamily="2" charset="2"/>
              </a:rPr>
              <a:t>Partages intéressants sur l’usage de certains canaux qui sont </a:t>
            </a:r>
            <a:r>
              <a:rPr lang="fr-FR" sz="1400" b="1" u="sng" dirty="0" smtClean="0">
                <a:sym typeface="Wingdings" panose="05000000000000000000" pitchFamily="2" charset="2"/>
              </a:rPr>
              <a:t>inconnus de certains</a:t>
            </a:r>
            <a:r>
              <a:rPr lang="fr-FR" sz="1400" b="1" dirty="0" smtClean="0">
                <a:sym typeface="Wingdings" panose="05000000000000000000" pitchFamily="2" charset="2"/>
              </a:rPr>
              <a:t> </a:t>
            </a:r>
            <a:r>
              <a:rPr lang="fr-FR" sz="1400" dirty="0" smtClean="0">
                <a:sym typeface="Wingdings" panose="05000000000000000000" pitchFamily="2" charset="2"/>
              </a:rPr>
              <a:t>et très souvent ou occasionnellement utilisés par d’autres : </a:t>
            </a:r>
            <a:r>
              <a:rPr lang="fr-FR" sz="1400" dirty="0" err="1" smtClean="0">
                <a:sym typeface="Wingdings" panose="05000000000000000000" pitchFamily="2" charset="2"/>
              </a:rPr>
              <a:t>Welcome</a:t>
            </a:r>
            <a:r>
              <a:rPr lang="fr-FR" sz="1400" dirty="0" smtClean="0">
                <a:sym typeface="Wingdings" panose="05000000000000000000" pitchFamily="2" charset="2"/>
              </a:rPr>
              <a:t> to the jungle, l’Etudiant, sites spécialisés</a:t>
            </a:r>
            <a:r>
              <a:rPr lang="fr-FR" sz="1600" dirty="0" smtClean="0">
                <a:sym typeface="Wingdings" panose="05000000000000000000" pitchFamily="2" charset="2"/>
              </a:rPr>
              <a:t> </a:t>
            </a:r>
            <a:r>
              <a:rPr lang="fr-FR" sz="1400" dirty="0" smtClean="0">
                <a:sym typeface="Wingdings" panose="05000000000000000000" pitchFamily="2" charset="2"/>
              </a:rPr>
              <a:t>(et cooptation par les pairs pourra être source d’inspiration pour ceux qui ne l’utilisent jamais)</a:t>
            </a:r>
          </a:p>
          <a:p>
            <a:endParaRPr lang="fr-FR" sz="1600" dirty="0" smtClean="0">
              <a:sym typeface="Wingdings" panose="05000000000000000000" pitchFamily="2" charset="2"/>
            </a:endParaRPr>
          </a:p>
          <a:p>
            <a:r>
              <a:rPr lang="fr-FR" sz="1600" dirty="0" smtClean="0">
                <a:sym typeface="Wingdings" panose="05000000000000000000" pitchFamily="2" charset="2"/>
              </a:rPr>
              <a:t>Autres résultats intéressants pour partages de pratiques : </a:t>
            </a:r>
          </a:p>
          <a:p>
            <a:r>
              <a:rPr lang="fr-FR" sz="1600" dirty="0" smtClean="0">
                <a:sym typeface="Wingdings" panose="05000000000000000000" pitchFamily="2" charset="2"/>
              </a:rPr>
              <a:t> Un recours aux stagiaires d’école (8/11) mais </a:t>
            </a:r>
            <a:r>
              <a:rPr lang="fr-FR" sz="1600" b="1" dirty="0" smtClean="0">
                <a:sym typeface="Wingdings" panose="05000000000000000000" pitchFamily="2" charset="2"/>
              </a:rPr>
              <a:t>moins fréquemment aux contrats en alternance </a:t>
            </a:r>
            <a:r>
              <a:rPr lang="fr-FR" sz="1600" dirty="0" smtClean="0">
                <a:sym typeface="Wingdings" panose="05000000000000000000" pitchFamily="2" charset="2"/>
              </a:rPr>
              <a:t>(5/11)</a:t>
            </a:r>
          </a:p>
          <a:p>
            <a:r>
              <a:rPr lang="fr-FR" sz="1600" dirty="0" smtClean="0">
                <a:sym typeface="Wingdings" panose="05000000000000000000" pitchFamily="2" charset="2"/>
              </a:rPr>
              <a:t> Signature d’une </a:t>
            </a:r>
            <a:r>
              <a:rPr lang="fr-FR" sz="1600" b="1" dirty="0" smtClean="0">
                <a:sym typeface="Wingdings" panose="05000000000000000000" pitchFamily="2" charset="2"/>
              </a:rPr>
              <a:t>convention de partenariat avec un partenaire local</a:t>
            </a:r>
            <a:r>
              <a:rPr lang="fr-FR" sz="1600" dirty="0" smtClean="0">
                <a:sym typeface="Wingdings" panose="05000000000000000000" pitchFamily="2" charset="2"/>
              </a:rPr>
              <a:t> (plus souvent pôle emploi)</a:t>
            </a:r>
            <a:r>
              <a:rPr lang="fr-FR" sz="1600" dirty="0">
                <a:sym typeface="Wingdings" panose="05000000000000000000" pitchFamily="2" charset="2"/>
              </a:rPr>
              <a:t> </a:t>
            </a:r>
            <a:r>
              <a:rPr lang="fr-FR" sz="1600" dirty="0" smtClean="0">
                <a:sym typeface="Wingdings" panose="05000000000000000000" pitchFamily="2" charset="2"/>
              </a:rPr>
              <a:t>(6/11) </a:t>
            </a:r>
          </a:p>
          <a:p>
            <a:r>
              <a:rPr lang="fr-FR" sz="1600" dirty="0" smtClean="0">
                <a:sym typeface="Wingdings" panose="05000000000000000000" pitchFamily="2" charset="2"/>
              </a:rPr>
              <a:t> Supports dédiés et parrainage mis en </a:t>
            </a:r>
            <a:r>
              <a:rPr lang="fr-FR" sz="1600" dirty="0">
                <a:sym typeface="Wingdings" panose="05000000000000000000" pitchFamily="2" charset="2"/>
              </a:rPr>
              <a:t>place </a:t>
            </a:r>
            <a:r>
              <a:rPr lang="fr-FR" sz="1600" dirty="0" smtClean="0">
                <a:sym typeface="Wingdings" panose="05000000000000000000" pitchFamily="2" charset="2"/>
              </a:rPr>
              <a:t>pour </a:t>
            </a:r>
            <a:r>
              <a:rPr lang="fr-FR" sz="1600" dirty="0">
                <a:sym typeface="Wingdings" panose="05000000000000000000" pitchFamily="2" charset="2"/>
              </a:rPr>
              <a:t>l’accueil des nouveaux </a:t>
            </a:r>
            <a:r>
              <a:rPr lang="fr-FR" sz="1600" dirty="0" smtClean="0">
                <a:sym typeface="Wingdings" panose="05000000000000000000" pitchFamily="2" charset="2"/>
              </a:rPr>
              <a:t>embauchés / en revanche, peu d’entre vous ont mis en place des </a:t>
            </a:r>
            <a:r>
              <a:rPr lang="fr-FR" sz="1600" b="1" dirty="0" smtClean="0">
                <a:sym typeface="Wingdings" panose="05000000000000000000" pitchFamily="2" charset="2"/>
              </a:rPr>
              <a:t>entretiens de départ </a:t>
            </a:r>
            <a:r>
              <a:rPr lang="fr-FR" sz="1600" dirty="0" smtClean="0">
                <a:sym typeface="Wingdings" panose="05000000000000000000" pitchFamily="2" charset="2"/>
              </a:rPr>
              <a:t>(3/11)</a:t>
            </a:r>
          </a:p>
          <a:p>
            <a:r>
              <a:rPr lang="fr-FR" sz="1600" b="1" dirty="0" smtClean="0">
                <a:sym typeface="Wingdings" panose="05000000000000000000" pitchFamily="2" charset="2"/>
              </a:rPr>
              <a:t>Vos besoins </a:t>
            </a:r>
            <a:r>
              <a:rPr lang="fr-FR" sz="1600" dirty="0" smtClean="0">
                <a:sym typeface="Wingdings" panose="05000000000000000000" pitchFamily="2" charset="2"/>
              </a:rPr>
              <a:t> que l’on renforce la présence du groupe sur les réseaux sociaux (voire pousse la publication des offres sur des sites spécialisés cf. cellule recrutement nationale, outils </a:t>
            </a:r>
            <a:r>
              <a:rPr lang="fr-FR" sz="1600" dirty="0" err="1" smtClean="0">
                <a:sym typeface="Wingdings" panose="05000000000000000000" pitchFamily="2" charset="2"/>
              </a:rPr>
              <a:t>onboarding</a:t>
            </a:r>
            <a:r>
              <a:rPr lang="fr-FR" sz="1600" dirty="0" smtClean="0">
                <a:sym typeface="Wingdings" panose="05000000000000000000" pitchFamily="2" charset="2"/>
              </a:rPr>
              <a:t> et </a:t>
            </a:r>
            <a:r>
              <a:rPr lang="fr-FR" sz="1600" dirty="0" err="1" smtClean="0">
                <a:sym typeface="Wingdings" panose="05000000000000000000" pitchFamily="2" charset="2"/>
              </a:rPr>
              <a:t>multi-diffusion</a:t>
            </a:r>
            <a:r>
              <a:rPr lang="fr-FR" sz="1600" dirty="0" smtClean="0">
                <a:sym typeface="Wingdings" panose="05000000000000000000" pitchFamily="2" charset="2"/>
              </a:rPr>
              <a:t>), impulse sur le niveau réglementaire (tps de travail en cours) et conventionnel (rémunération), et, organise le partage de pratiques  nombreuses propositions à revoir</a:t>
            </a:r>
          </a:p>
        </p:txBody>
      </p:sp>
      <p:sp>
        <p:nvSpPr>
          <p:cNvPr id="6" name="Ellipse 5"/>
          <p:cNvSpPr/>
          <p:nvPr/>
        </p:nvSpPr>
        <p:spPr>
          <a:xfrm>
            <a:off x="7823398" y="2421682"/>
            <a:ext cx="3384376"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Face aux difficultés de recrutement</a:t>
            </a:r>
            <a:endParaRPr lang="fr-FR" dirty="0">
              <a:solidFill>
                <a:schemeClr val="tx1"/>
              </a:solidFill>
            </a:endParaRPr>
          </a:p>
        </p:txBody>
      </p:sp>
    </p:spTree>
    <p:extLst>
      <p:ext uri="{BB962C8B-B14F-4D97-AF65-F5344CB8AC3E}">
        <p14:creationId xmlns:p14="http://schemas.microsoft.com/office/powerpoint/2010/main" val="818301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270670" y="837506"/>
            <a:ext cx="972108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4 : Favoriser un dialogue social de qualité, support de transformations</a:t>
            </a:r>
            <a:endParaRPr lang="fr-FR" sz="2000" b="1" dirty="0"/>
          </a:p>
        </p:txBody>
      </p:sp>
      <p:sp>
        <p:nvSpPr>
          <p:cNvPr id="5" name="Organigramme : Alternative 4"/>
          <p:cNvSpPr/>
          <p:nvPr/>
        </p:nvSpPr>
        <p:spPr>
          <a:xfrm>
            <a:off x="145257" y="1447528"/>
            <a:ext cx="11521280" cy="544601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600" dirty="0" smtClean="0">
                <a:sym typeface="Wingdings" panose="05000000000000000000" pitchFamily="2" charset="2"/>
              </a:rPr>
              <a:t>Vous êtes à l’aise avec la règlementation CSE, des élus également plutôt informés</a:t>
            </a:r>
          </a:p>
          <a:p>
            <a:r>
              <a:rPr lang="fr-FR" sz="1600" dirty="0" smtClean="0">
                <a:sym typeface="Wingdings" panose="05000000000000000000" pitchFamily="2" charset="2"/>
              </a:rPr>
              <a:t>Une organisation plurielle :</a:t>
            </a:r>
          </a:p>
          <a:p>
            <a:pPr marL="285750" indent="-285750">
              <a:buFont typeface="Wingdings"/>
              <a:buChar char="à"/>
            </a:pPr>
            <a:r>
              <a:rPr lang="fr-FR" sz="1600" dirty="0" smtClean="0">
                <a:sym typeface="Wingdings" panose="05000000000000000000" pitchFamily="2" charset="2"/>
              </a:rPr>
              <a:t>4 : CSE unique</a:t>
            </a:r>
          </a:p>
          <a:p>
            <a:pPr marL="285750" indent="-285750">
              <a:buFont typeface="Wingdings"/>
              <a:buChar char="à"/>
            </a:pPr>
            <a:r>
              <a:rPr lang="fr-FR" sz="1600" dirty="0" smtClean="0">
                <a:sym typeface="Wingdings" panose="05000000000000000000" pitchFamily="2" charset="2"/>
              </a:rPr>
              <a:t>3 : CSE central + CSE d’établissements  </a:t>
            </a:r>
          </a:p>
          <a:p>
            <a:pPr marL="285750" indent="-285750">
              <a:buFont typeface="Wingdings"/>
              <a:buChar char="à"/>
            </a:pPr>
            <a:r>
              <a:rPr lang="fr-FR" sz="1600" dirty="0" smtClean="0">
                <a:sym typeface="Wingdings" panose="05000000000000000000" pitchFamily="2" charset="2"/>
              </a:rPr>
              <a:t>3 : CSE central + CSE par pôle (ou département) </a:t>
            </a:r>
            <a:r>
              <a:rPr lang="fr-FR" sz="1600" dirty="0">
                <a:sym typeface="Wingdings" panose="05000000000000000000" pitchFamily="2" charset="2"/>
              </a:rPr>
              <a:t>sur Impact </a:t>
            </a:r>
          </a:p>
          <a:p>
            <a:endParaRPr lang="fr-FR" sz="1600" dirty="0" smtClean="0">
              <a:sym typeface="Wingdings" panose="05000000000000000000" pitchFamily="2" charset="2"/>
            </a:endParaRPr>
          </a:p>
          <a:p>
            <a:r>
              <a:rPr lang="fr-FR" sz="1600" dirty="0" smtClean="0">
                <a:sym typeface="Wingdings" panose="05000000000000000000" pitchFamily="2" charset="2"/>
              </a:rPr>
              <a:t>Appréciation mitigée sur l’impact en terme de qualité du dialogue social (ne l’a pas favorisé forcément) même si globalement cette nouvelle instance n’a pas non plus dégradé la qualité des échanges</a:t>
            </a:r>
          </a:p>
          <a:p>
            <a:endParaRPr lang="fr-FR" sz="1600" dirty="0" smtClean="0">
              <a:sym typeface="Wingdings" panose="05000000000000000000" pitchFamily="2" charset="2"/>
            </a:endParaRPr>
          </a:p>
          <a:p>
            <a:endParaRPr lang="fr-FR" sz="1600" dirty="0" smtClean="0">
              <a:sym typeface="Wingdings" panose="05000000000000000000" pitchFamily="2" charset="2"/>
            </a:endParaRPr>
          </a:p>
          <a:p>
            <a:endParaRPr lang="fr-FR" sz="1600" dirty="0">
              <a:sym typeface="Wingdings" panose="05000000000000000000" pitchFamily="2" charset="2"/>
            </a:endParaRPr>
          </a:p>
          <a:p>
            <a:endParaRPr lang="fr-FR" sz="1600" dirty="0">
              <a:sym typeface="Wingdings" panose="05000000000000000000" pitchFamily="2" charset="2"/>
            </a:endParaRPr>
          </a:p>
          <a:p>
            <a:endParaRPr lang="fr-FR" sz="1600" dirty="0">
              <a:sym typeface="Wingdings" panose="05000000000000000000" pitchFamily="2" charset="2"/>
            </a:endParaRPr>
          </a:p>
          <a:p>
            <a:r>
              <a:rPr lang="fr-FR" sz="1600" dirty="0" smtClean="0">
                <a:sym typeface="Wingdings" panose="05000000000000000000" pitchFamily="2" charset="2"/>
              </a:rPr>
              <a:t>Le partage d’informations, notamment économiques, avec les partenaires sociaux est fait mais parfois des élus qui ont du mal à s’approprier les données (</a:t>
            </a:r>
            <a:r>
              <a:rPr lang="fr-FR" sz="1600" dirty="0" err="1" smtClean="0">
                <a:sym typeface="Wingdings" panose="05000000000000000000" pitchFamily="2" charset="2"/>
              </a:rPr>
              <a:t>pb</a:t>
            </a:r>
            <a:r>
              <a:rPr lang="fr-FR" sz="1600" dirty="0" smtClean="0">
                <a:sym typeface="Wingdings" panose="05000000000000000000" pitchFamily="2" charset="2"/>
              </a:rPr>
              <a:t> d’intérêt ou compétence) et un temps nécessaire (lourd) pour constituer les dossiers qui serait peut-être facilité avec des outils  un </a:t>
            </a:r>
            <a:r>
              <a:rPr lang="fr-FR" sz="1600" b="1" dirty="0" smtClean="0">
                <a:sym typeface="Wingdings" panose="05000000000000000000" pitchFamily="2" charset="2"/>
              </a:rPr>
              <a:t>besoin exprimé </a:t>
            </a:r>
            <a:r>
              <a:rPr lang="fr-FR" sz="1600" dirty="0" smtClean="0">
                <a:sym typeface="Wingdings" panose="05000000000000000000" pitchFamily="2" charset="2"/>
              </a:rPr>
              <a:t>: disposer d’un outil national de BDESE et disposer d’un document de synthèse pour recenser les obligations (en termes de consultation notamment)</a:t>
            </a:r>
          </a:p>
        </p:txBody>
      </p:sp>
      <p:sp>
        <p:nvSpPr>
          <p:cNvPr id="6" name="Ellipse 5"/>
          <p:cNvSpPr/>
          <p:nvPr/>
        </p:nvSpPr>
        <p:spPr>
          <a:xfrm>
            <a:off x="7751390" y="1629594"/>
            <a:ext cx="3384376"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Le nouveau cadre de dialogue social</a:t>
            </a:r>
            <a:endParaRPr lang="fr-FR" dirty="0">
              <a:solidFill>
                <a:schemeClr val="tx1"/>
              </a:solidFill>
            </a:endParaRPr>
          </a:p>
        </p:txBody>
      </p:sp>
      <p:sp>
        <p:nvSpPr>
          <p:cNvPr id="8" name="Ellipse 7"/>
          <p:cNvSpPr/>
          <p:nvPr/>
        </p:nvSpPr>
        <p:spPr>
          <a:xfrm>
            <a:off x="4213709" y="4365898"/>
            <a:ext cx="3384376" cy="57606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solidFill>
                  <a:schemeClr val="tx1"/>
                </a:solidFill>
              </a:rPr>
              <a:t>Le partage d’informations</a:t>
            </a:r>
            <a:endParaRPr lang="fr-FR" dirty="0">
              <a:solidFill>
                <a:schemeClr val="tx1"/>
              </a:solidFill>
            </a:endParaRPr>
          </a:p>
        </p:txBody>
      </p:sp>
    </p:spTree>
    <p:extLst>
      <p:ext uri="{BB962C8B-B14F-4D97-AF65-F5344CB8AC3E}">
        <p14:creationId xmlns:p14="http://schemas.microsoft.com/office/powerpoint/2010/main" val="293407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4" name="Pentagone 3"/>
          <p:cNvSpPr/>
          <p:nvPr/>
        </p:nvSpPr>
        <p:spPr>
          <a:xfrm>
            <a:off x="1198662" y="837506"/>
            <a:ext cx="8991711"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Axe 5 : Piloter et accompagner la performance des RH</a:t>
            </a:r>
            <a:endParaRPr lang="fr-FR" sz="2000" b="1" dirty="0"/>
          </a:p>
        </p:txBody>
      </p:sp>
      <p:sp>
        <p:nvSpPr>
          <p:cNvPr id="5" name="Organigramme : Alternative 4"/>
          <p:cNvSpPr/>
          <p:nvPr/>
        </p:nvSpPr>
        <p:spPr>
          <a:xfrm>
            <a:off x="262558" y="1403773"/>
            <a:ext cx="11521280" cy="544601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fr-FR" sz="1600" dirty="0" smtClean="0">
                <a:sym typeface="Wingdings" panose="05000000000000000000" pitchFamily="2" charset="2"/>
              </a:rPr>
              <a:t>Globalement votre organisme s’est engagé dans une démarche de transformation managériale (8/11 et plutôt récemment) </a:t>
            </a:r>
          </a:p>
          <a:p>
            <a:r>
              <a:rPr lang="fr-FR" sz="1600" dirty="0" smtClean="0">
                <a:sym typeface="Wingdings" panose="05000000000000000000" pitchFamily="2" charset="2"/>
              </a:rPr>
              <a:t>Si vous connaissez </a:t>
            </a:r>
            <a:r>
              <a:rPr lang="fr-FR" sz="1600" b="1" dirty="0" smtClean="0">
                <a:sym typeface="Wingdings" panose="05000000000000000000" pitchFamily="2" charset="2"/>
              </a:rPr>
              <a:t>l’offre de formation institutionnelle </a:t>
            </a:r>
            <a:r>
              <a:rPr lang="fr-FR" sz="1600" dirty="0" smtClean="0">
                <a:sym typeface="Wingdings" panose="05000000000000000000" pitchFamily="2" charset="2"/>
              </a:rPr>
              <a:t>pour la majorité d’entre vous (7/4), la moitié d’entre vous l’a utilisé. Si vous ne l’avez pas utilisé c’est le plus souvent pour des raisons de contrainte d’agenda (et du fait du contenu non adapté au secteur d’activité de l’UGECAM).</a:t>
            </a:r>
            <a:endParaRPr lang="fr-FR" sz="1600" dirty="0">
              <a:sym typeface="Wingdings" panose="05000000000000000000" pitchFamily="2" charset="2"/>
            </a:endParaRPr>
          </a:p>
          <a:p>
            <a:endParaRPr lang="fr-FR" sz="1600" dirty="0" smtClean="0">
              <a:sym typeface="Wingdings" panose="05000000000000000000" pitchFamily="2" charset="2"/>
            </a:endParaRPr>
          </a:p>
          <a:p>
            <a:r>
              <a:rPr lang="fr-FR" sz="1600" dirty="0" smtClean="0">
                <a:sym typeface="Wingdings" panose="05000000000000000000" pitchFamily="2" charset="2"/>
              </a:rPr>
              <a:t>Dans les formations mises en place, beaucoup ont pour finalité la </a:t>
            </a:r>
            <a:r>
              <a:rPr lang="fr-FR" sz="1600" b="1" dirty="0" smtClean="0">
                <a:sym typeface="Wingdings" panose="05000000000000000000" pitchFamily="2" charset="2"/>
              </a:rPr>
              <a:t>professionnalisation du management</a:t>
            </a:r>
            <a:r>
              <a:rPr lang="fr-FR" sz="1600" dirty="0" smtClean="0">
                <a:sym typeface="Wingdings" panose="05000000000000000000" pitchFamily="2" charset="2"/>
              </a:rPr>
              <a:t> (posture/bienveillance/écoute, fédération des équipes/gestion des conflits), puis en lien avec la </a:t>
            </a:r>
            <a:r>
              <a:rPr lang="fr-FR" sz="1600" b="1" dirty="0" smtClean="0">
                <a:sym typeface="Wingdings" panose="05000000000000000000" pitchFamily="2" charset="2"/>
              </a:rPr>
              <a:t>prévention</a:t>
            </a:r>
            <a:r>
              <a:rPr lang="fr-FR" sz="1600" dirty="0" smtClean="0">
                <a:sym typeface="Wingdings" panose="05000000000000000000" pitchFamily="2" charset="2"/>
              </a:rPr>
              <a:t> (absentéisme, harcèlement, discrimination) et en lien avec la connaissance </a:t>
            </a:r>
            <a:r>
              <a:rPr lang="fr-FR" sz="1600" b="1" dirty="0" smtClean="0">
                <a:sym typeface="Wingdings" panose="05000000000000000000" pitchFamily="2" charset="2"/>
              </a:rPr>
              <a:t>métier/institution</a:t>
            </a:r>
            <a:r>
              <a:rPr lang="fr-FR" sz="1600" dirty="0" smtClean="0">
                <a:sym typeface="Wingdings" panose="05000000000000000000" pitchFamily="2" charset="2"/>
              </a:rPr>
              <a:t> (CCN, EAEA, réforme de la formation…)</a:t>
            </a:r>
          </a:p>
          <a:p>
            <a:endParaRPr lang="fr-FR" sz="1600" dirty="0">
              <a:sym typeface="Wingdings" panose="05000000000000000000" pitchFamily="2" charset="2"/>
            </a:endParaRPr>
          </a:p>
          <a:p>
            <a:r>
              <a:rPr lang="fr-FR" sz="1600" dirty="0" smtClean="0">
                <a:sym typeface="Wingdings" panose="05000000000000000000" pitchFamily="2" charset="2"/>
              </a:rPr>
              <a:t>Une majorité a déjà utilisé un cabinet de coaching (8/11)  vous êtes intéressés par le </a:t>
            </a:r>
            <a:r>
              <a:rPr lang="fr-FR" sz="1600" b="1" dirty="0" smtClean="0">
                <a:sym typeface="Wingdings" panose="05000000000000000000" pitchFamily="2" charset="2"/>
              </a:rPr>
              <a:t>référencement au niveau national d’organismes </a:t>
            </a:r>
            <a:r>
              <a:rPr lang="fr-FR" sz="1600" b="1" dirty="0">
                <a:sym typeface="Wingdings" panose="05000000000000000000" pitchFamily="2" charset="2"/>
              </a:rPr>
              <a:t>de </a:t>
            </a:r>
            <a:r>
              <a:rPr lang="fr-FR" sz="1600" b="1" dirty="0" smtClean="0">
                <a:sym typeface="Wingdings" panose="05000000000000000000" pitchFamily="2" charset="2"/>
              </a:rPr>
              <a:t>formation</a:t>
            </a:r>
            <a:r>
              <a:rPr lang="fr-FR" sz="1600" dirty="0" smtClean="0">
                <a:sym typeface="Wingdings" panose="05000000000000000000" pitchFamily="2" charset="2"/>
              </a:rPr>
              <a:t>, de </a:t>
            </a:r>
            <a:r>
              <a:rPr lang="fr-FR" sz="1600" dirty="0">
                <a:sym typeface="Wingdings" panose="05000000000000000000" pitchFamily="2" charset="2"/>
              </a:rPr>
              <a:t>coaching et de management de transition </a:t>
            </a:r>
            <a:r>
              <a:rPr lang="fr-FR" sz="1600" dirty="0" smtClean="0">
                <a:sym typeface="Wingdings" panose="05000000000000000000" pitchFamily="2" charset="2"/>
              </a:rPr>
              <a:t>(9/11)</a:t>
            </a:r>
            <a:endParaRPr lang="fr-FR" sz="1600" dirty="0">
              <a:sym typeface="Wingdings" panose="05000000000000000000" pitchFamily="2" charset="2"/>
            </a:endParaRPr>
          </a:p>
          <a:p>
            <a:endParaRPr lang="fr-FR" sz="1600" dirty="0">
              <a:sym typeface="Wingdings" panose="05000000000000000000" pitchFamily="2" charset="2"/>
            </a:endParaRPr>
          </a:p>
          <a:p>
            <a:r>
              <a:rPr lang="fr-FR" sz="1600" dirty="0" smtClean="0">
                <a:sym typeface="Wingdings" panose="05000000000000000000" pitchFamily="2" charset="2"/>
              </a:rPr>
              <a:t>Au sein de votre UGECAM, vous réalisez une animation/accompagnement de votre communauté managériale </a:t>
            </a:r>
          </a:p>
          <a:p>
            <a:r>
              <a:rPr lang="fr-FR" sz="1600" dirty="0" smtClean="0">
                <a:sym typeface="Wingdings" panose="05000000000000000000" pitchFamily="2" charset="2"/>
              </a:rPr>
              <a:t> </a:t>
            </a:r>
            <a:r>
              <a:rPr lang="fr-FR" sz="1600" b="1" dirty="0" smtClean="0">
                <a:sym typeface="Wingdings" panose="05000000000000000000" pitchFamily="2" charset="2"/>
              </a:rPr>
              <a:t>Pour l’avenir vous souhaitez développer </a:t>
            </a:r>
            <a:r>
              <a:rPr lang="fr-FR" sz="1600" dirty="0" smtClean="0">
                <a:sym typeface="Wingdings" panose="05000000000000000000" pitchFamily="2" charset="2"/>
              </a:rPr>
              <a:t>:</a:t>
            </a:r>
          </a:p>
          <a:p>
            <a:pPr marL="361950"/>
            <a:r>
              <a:rPr lang="fr-FR" sz="1600" dirty="0" smtClean="0">
                <a:sym typeface="Wingdings" panose="05000000000000000000" pitchFamily="2" charset="2"/>
              </a:rPr>
              <a:t>++ le partage entre pairs (au sein de la région, avec des profils managériaux différents), vers la création de communautés de partage de pratiques, avec le </a:t>
            </a:r>
            <a:r>
              <a:rPr lang="fr-FR" sz="1600" dirty="0" err="1" smtClean="0">
                <a:sym typeface="Wingdings" panose="05000000000000000000" pitchFamily="2" charset="2"/>
              </a:rPr>
              <a:t>co</a:t>
            </a:r>
            <a:r>
              <a:rPr lang="fr-FR" sz="1600" dirty="0" smtClean="0">
                <a:sym typeface="Wingdings" panose="05000000000000000000" pitchFamily="2" charset="2"/>
              </a:rPr>
              <a:t>-développement</a:t>
            </a:r>
          </a:p>
          <a:p>
            <a:pPr marL="361950"/>
            <a:r>
              <a:rPr lang="fr-FR" sz="1600" dirty="0" smtClean="0">
                <a:sym typeface="Wingdings" panose="05000000000000000000" pitchFamily="2" charset="2"/>
              </a:rPr>
              <a:t>Développer la professionnalisation sur des thématiques plutôt RH (EAEA, RPS, QVT), ou management des professionnels de santé </a:t>
            </a:r>
          </a:p>
        </p:txBody>
      </p:sp>
      <p:sp>
        <p:nvSpPr>
          <p:cNvPr id="6" name="Ellipse 5"/>
          <p:cNvSpPr/>
          <p:nvPr/>
        </p:nvSpPr>
        <p:spPr>
          <a:xfrm>
            <a:off x="9253215" y="621482"/>
            <a:ext cx="2952328" cy="115212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dirty="0" smtClean="0">
                <a:solidFill>
                  <a:sysClr val="windowText" lastClr="000000"/>
                </a:solidFill>
              </a:rPr>
              <a:t>Accompagner les managers </a:t>
            </a:r>
          </a:p>
          <a:p>
            <a:pPr algn="ctr"/>
            <a:r>
              <a:rPr lang="fr-FR" sz="1600" dirty="0" smtClean="0">
                <a:solidFill>
                  <a:sysClr val="windowText" lastClr="000000"/>
                </a:solidFill>
                <a:sym typeface="Wingdings" panose="05000000000000000000" pitchFamily="2" charset="2"/>
              </a:rPr>
              <a:t> promoteurs du changement</a:t>
            </a:r>
            <a:endParaRPr lang="fr-FR" sz="1600" dirty="0">
              <a:solidFill>
                <a:sysClr val="windowText" lastClr="000000"/>
              </a:solidFill>
            </a:endParaRPr>
          </a:p>
        </p:txBody>
      </p:sp>
    </p:spTree>
    <p:extLst>
      <p:ext uri="{BB962C8B-B14F-4D97-AF65-F5344CB8AC3E}">
        <p14:creationId xmlns:p14="http://schemas.microsoft.com/office/powerpoint/2010/main" val="3515398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36762" y="117426"/>
            <a:ext cx="9613607" cy="720247"/>
          </a:xfrm>
        </p:spPr>
        <p:txBody>
          <a:bodyPr/>
          <a:lstStyle/>
          <a:p>
            <a:r>
              <a:rPr lang="fr-FR" dirty="0" smtClean="0"/>
              <a:t>Bilan questionnaire</a:t>
            </a:r>
            <a:endParaRPr lang="fr-FR" dirty="0"/>
          </a:p>
        </p:txBody>
      </p:sp>
      <p:sp>
        <p:nvSpPr>
          <p:cNvPr id="3" name="ZoneTexte 2"/>
          <p:cNvSpPr txBox="1"/>
          <p:nvPr/>
        </p:nvSpPr>
        <p:spPr>
          <a:xfrm>
            <a:off x="118542" y="1413570"/>
            <a:ext cx="11377263" cy="477053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b="1" dirty="0" smtClean="0">
                <a:solidFill>
                  <a:schemeClr val="dk1"/>
                </a:solidFill>
              </a:rPr>
              <a:t>Référentiels emplois : les référentiels revus </a:t>
            </a:r>
            <a:r>
              <a:rPr lang="fr-FR" sz="1600" dirty="0" smtClean="0">
                <a:solidFill>
                  <a:schemeClr val="dk1"/>
                </a:solidFill>
              </a:rPr>
              <a:t>globalement satisfaisant (lorsque communiqués) et mais des évolutions des missions qui impactent bien d’autres emplois et nécessitent une MAJ plus large du référentiel emplois (du MS mais aussi en lien avec l’évolution des diplômes)</a:t>
            </a:r>
          </a:p>
          <a:p>
            <a:endParaRPr lang="fr-FR" sz="1600" dirty="0"/>
          </a:p>
          <a:p>
            <a:r>
              <a:rPr lang="fr-FR" sz="1600" b="1" dirty="0"/>
              <a:t>Sujet sur la communication des </a:t>
            </a:r>
            <a:r>
              <a:rPr lang="fr-FR" sz="1600" b="1" dirty="0" smtClean="0"/>
              <a:t>documents </a:t>
            </a:r>
            <a:r>
              <a:rPr lang="fr-FR" sz="1600" b="1" dirty="0" smtClean="0">
                <a:sym typeface="Wingdings" panose="05000000000000000000" pitchFamily="2" charset="2"/>
              </a:rPr>
              <a:t> les RH pas forcément destinataires</a:t>
            </a:r>
            <a:endParaRPr lang="fr-FR" sz="1600" b="1" dirty="0"/>
          </a:p>
          <a:p>
            <a:endParaRPr lang="fr-FR" sz="1600" dirty="0" smtClean="0"/>
          </a:p>
          <a:p>
            <a:r>
              <a:rPr lang="fr-FR" sz="1600" b="1" dirty="0" smtClean="0"/>
              <a:t>Formations </a:t>
            </a:r>
            <a:r>
              <a:rPr lang="fr-FR" sz="1600" dirty="0" smtClean="0">
                <a:sym typeface="Wingdings" panose="05000000000000000000" pitchFamily="2" charset="2"/>
              </a:rPr>
              <a:t> une matière riche en matière de thématiques de formations (autodétermination, accompagnement au changement dans les méthodes de travail, métier savoir sur le handicap) et de besoins. Certains citant des formations que nous partagerons  utiles à l’élaboration du plan de formation, l’objectif de 100% de collaborateurs formés non atteint. Permet de voir les besoins non couverts à ce jour (et de quelle manière nous allons pouvoir travailler dessus).</a:t>
            </a:r>
          </a:p>
          <a:p>
            <a:endParaRPr lang="fr-FR" sz="1600" dirty="0">
              <a:sym typeface="Wingdings" panose="05000000000000000000" pitchFamily="2" charset="2"/>
            </a:endParaRPr>
          </a:p>
          <a:p>
            <a:r>
              <a:rPr lang="fr-FR" sz="1600" dirty="0" smtClean="0">
                <a:sym typeface="Wingdings" panose="05000000000000000000" pitchFamily="2" charset="2"/>
              </a:rPr>
              <a:t>Une majorité a mis en place au moins une </a:t>
            </a:r>
            <a:r>
              <a:rPr lang="fr-FR" sz="1600" b="1" dirty="0" smtClean="0">
                <a:sym typeface="Wingdings" panose="05000000000000000000" pitchFamily="2" charset="2"/>
              </a:rPr>
              <a:t>action de transformation de ses établissements </a:t>
            </a:r>
            <a:r>
              <a:rPr lang="fr-FR" sz="1600" dirty="0" smtClean="0">
                <a:sym typeface="Wingdings" panose="05000000000000000000" pitchFamily="2" charset="2"/>
              </a:rPr>
              <a:t>(le plus souvent quand nouvelle offre de service), et dans 5 cas sur 7 vous avez fait appel à un prestataire.  un bilan qui reste à faire </a:t>
            </a:r>
          </a:p>
          <a:p>
            <a:r>
              <a:rPr lang="fr-FR" sz="1600" dirty="0" smtClean="0">
                <a:sym typeface="Wingdings" panose="05000000000000000000" pitchFamily="2" charset="2"/>
              </a:rPr>
              <a:t>Un </a:t>
            </a:r>
            <a:r>
              <a:rPr lang="fr-FR" sz="1600" b="1" dirty="0" smtClean="0">
                <a:sym typeface="Wingdings" panose="05000000000000000000" pitchFamily="2" charset="2"/>
              </a:rPr>
              <a:t>besoin exprimé en termes de formation </a:t>
            </a:r>
            <a:r>
              <a:rPr lang="fr-FR" sz="1600" dirty="0" smtClean="0">
                <a:sym typeface="Wingdings" panose="05000000000000000000" pitchFamily="2" charset="2"/>
              </a:rPr>
              <a:t>(notamment sur de l’accompagnement au changement), en termes de </a:t>
            </a:r>
            <a:r>
              <a:rPr lang="fr-FR" sz="1600" b="1" dirty="0" smtClean="0">
                <a:sym typeface="Wingdings" panose="05000000000000000000" pitchFamily="2" charset="2"/>
              </a:rPr>
              <a:t>méthode</a:t>
            </a:r>
            <a:r>
              <a:rPr lang="fr-FR" sz="1600" dirty="0" smtClean="0">
                <a:sym typeface="Wingdings" panose="05000000000000000000" pitchFamily="2" charset="2"/>
              </a:rPr>
              <a:t> (d’aide au pilotage, guide), en termes de </a:t>
            </a:r>
            <a:r>
              <a:rPr lang="fr-FR" sz="1600" b="1" dirty="0" smtClean="0">
                <a:sym typeface="Wingdings" panose="05000000000000000000" pitchFamily="2" charset="2"/>
              </a:rPr>
              <a:t>ressources mises à disposition </a:t>
            </a:r>
            <a:r>
              <a:rPr lang="fr-FR" sz="1600" dirty="0" smtClean="0">
                <a:sym typeface="Wingdings" panose="05000000000000000000" pitchFamily="2" charset="2"/>
              </a:rPr>
              <a:t>(cf. annuaire de prestataires, REX)  </a:t>
            </a:r>
          </a:p>
          <a:p>
            <a:endParaRPr lang="fr-FR" sz="1600" dirty="0" smtClean="0"/>
          </a:p>
          <a:p>
            <a:r>
              <a:rPr lang="fr-FR" sz="1600" dirty="0" smtClean="0"/>
              <a:t>S’agissant de la </a:t>
            </a:r>
            <a:r>
              <a:rPr lang="fr-FR" sz="1600" b="1" dirty="0" smtClean="0"/>
              <a:t>mutualisation de la paie</a:t>
            </a:r>
            <a:r>
              <a:rPr lang="fr-FR" sz="1600" dirty="0" smtClean="0"/>
              <a:t>, 4/7 sont peu satisfaits de l’accompagnement (qui a globalement manqué). Un retour très riche et une matière issue des bilans fait par chacun qui permettra d’alimenter les travaux (points de vigilance, bonnes pratiques et axes d’amélioration). </a:t>
            </a:r>
            <a:endParaRPr lang="fr-FR" sz="1600" dirty="0"/>
          </a:p>
        </p:txBody>
      </p:sp>
      <p:sp>
        <p:nvSpPr>
          <p:cNvPr id="4" name="Pentagone 3"/>
          <p:cNvSpPr/>
          <p:nvPr/>
        </p:nvSpPr>
        <p:spPr>
          <a:xfrm>
            <a:off x="1630710" y="837506"/>
            <a:ext cx="9361040" cy="504056"/>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smtClean="0"/>
              <a:t>En synthèse par </a:t>
            </a:r>
            <a:r>
              <a:rPr lang="fr-FR" sz="2000" b="1" dirty="0"/>
              <a:t>axe : Accompagner la transformation de nos missions / </a:t>
            </a:r>
            <a:r>
              <a:rPr lang="fr-FR" sz="2000" b="1" dirty="0" smtClean="0"/>
              <a:t>organisations </a:t>
            </a:r>
            <a:endParaRPr lang="fr-FR" sz="2000" b="1" dirty="0"/>
          </a:p>
        </p:txBody>
      </p:sp>
    </p:spTree>
    <p:extLst>
      <p:ext uri="{BB962C8B-B14F-4D97-AF65-F5344CB8AC3E}">
        <p14:creationId xmlns:p14="http://schemas.microsoft.com/office/powerpoint/2010/main" val="2598054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74726" y="189267"/>
            <a:ext cx="9613607" cy="720247"/>
          </a:xfrm>
        </p:spPr>
        <p:txBody>
          <a:bodyPr/>
          <a:lstStyle/>
          <a:p>
            <a:r>
              <a:rPr lang="fr-FR" dirty="0" smtClean="0"/>
              <a:t>Bilan questionnaire</a:t>
            </a:r>
            <a:endParaRPr lang="fr-FR" dirty="0"/>
          </a:p>
        </p:txBody>
      </p:sp>
      <p:sp>
        <p:nvSpPr>
          <p:cNvPr id="3" name="ZoneTexte 2"/>
          <p:cNvSpPr txBox="1"/>
          <p:nvPr/>
        </p:nvSpPr>
        <p:spPr>
          <a:xfrm>
            <a:off x="933872" y="2421682"/>
            <a:ext cx="9145016" cy="313932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endParaRPr lang="fr-FR" b="1" dirty="0" smtClean="0">
              <a:solidFill>
                <a:schemeClr val="dk1"/>
              </a:solidFill>
              <a:latin typeface="+mn-lt"/>
              <a:cs typeface="+mn-cs"/>
            </a:endParaRPr>
          </a:p>
          <a:p>
            <a:endParaRPr lang="fr-FR" b="1" dirty="0" smtClean="0">
              <a:solidFill>
                <a:schemeClr val="dk1"/>
              </a:solidFill>
              <a:latin typeface="+mn-lt"/>
              <a:cs typeface="+mn-cs"/>
            </a:endParaRPr>
          </a:p>
          <a:p>
            <a:r>
              <a:rPr lang="fr-FR" b="1" dirty="0" smtClean="0">
                <a:solidFill>
                  <a:schemeClr val="dk1"/>
                </a:solidFill>
                <a:latin typeface="+mn-lt"/>
                <a:cs typeface="+mn-cs"/>
              </a:rPr>
              <a:t>Une animation adaptée au partage de pratiques (8/11) mais un souhait de</a:t>
            </a:r>
          </a:p>
          <a:p>
            <a:endParaRPr lang="fr-FR" b="1" dirty="0" smtClean="0">
              <a:solidFill>
                <a:schemeClr val="dk1"/>
              </a:solidFill>
              <a:latin typeface="+mn-lt"/>
              <a:cs typeface="+mn-cs"/>
            </a:endParaRPr>
          </a:p>
          <a:p>
            <a:pPr marL="1076325" indent="-285750">
              <a:buFont typeface="Wingdings" panose="05000000000000000000" pitchFamily="2" charset="2"/>
              <a:buChar char="Ø"/>
            </a:pPr>
            <a:r>
              <a:rPr lang="fr-FR" b="1" u="sng" dirty="0" smtClean="0">
                <a:solidFill>
                  <a:schemeClr val="dk1"/>
                </a:solidFill>
                <a:latin typeface="+mn-lt"/>
                <a:cs typeface="+mn-cs"/>
              </a:rPr>
              <a:t>plus de temps </a:t>
            </a:r>
            <a:r>
              <a:rPr lang="fr-FR" b="1" dirty="0" smtClean="0">
                <a:solidFill>
                  <a:schemeClr val="dk1"/>
                </a:solidFill>
                <a:latin typeface="+mn-lt"/>
                <a:cs typeface="+mn-cs"/>
              </a:rPr>
              <a:t>d’échange (9/11)</a:t>
            </a:r>
          </a:p>
          <a:p>
            <a:pPr marL="1076325" indent="-285750">
              <a:buFont typeface="Wingdings" panose="05000000000000000000" pitchFamily="2" charset="2"/>
              <a:buChar char="Ø"/>
            </a:pPr>
            <a:endParaRPr lang="fr-FR" b="1" dirty="0" smtClean="0">
              <a:solidFill>
                <a:schemeClr val="dk1"/>
              </a:solidFill>
              <a:latin typeface="+mn-lt"/>
              <a:cs typeface="+mn-cs"/>
            </a:endParaRPr>
          </a:p>
          <a:p>
            <a:pPr marL="1076325" indent="-285750">
              <a:buFont typeface="Wingdings" panose="05000000000000000000" pitchFamily="2" charset="2"/>
              <a:buChar char="Ø"/>
            </a:pPr>
            <a:r>
              <a:rPr lang="fr-FR" b="1" dirty="0" smtClean="0"/>
              <a:t>des temps </a:t>
            </a:r>
            <a:r>
              <a:rPr lang="fr-FR" b="1" dirty="0"/>
              <a:t>dédiés à des </a:t>
            </a:r>
            <a:r>
              <a:rPr lang="fr-FR" b="1" u="sng" dirty="0"/>
              <a:t>ateliers de travail</a:t>
            </a:r>
            <a:r>
              <a:rPr lang="fr-FR" b="1" dirty="0"/>
              <a:t> sur des thèmes </a:t>
            </a:r>
            <a:r>
              <a:rPr lang="fr-FR" b="1" dirty="0" smtClean="0"/>
              <a:t>spécifiques (10/11)</a:t>
            </a:r>
            <a:endParaRPr lang="fr-FR" b="1" dirty="0" smtClean="0">
              <a:solidFill>
                <a:schemeClr val="dk1"/>
              </a:solidFill>
              <a:latin typeface="+mn-lt"/>
              <a:cs typeface="+mn-cs"/>
            </a:endParaRPr>
          </a:p>
          <a:p>
            <a:endParaRPr lang="fr-FR" b="1" dirty="0" smtClean="0">
              <a:solidFill>
                <a:schemeClr val="dk1"/>
              </a:solidFill>
              <a:latin typeface="+mn-lt"/>
              <a:cs typeface="+mn-cs"/>
            </a:endParaRPr>
          </a:p>
          <a:p>
            <a:endParaRPr lang="fr-FR" dirty="0"/>
          </a:p>
          <a:p>
            <a:endParaRPr lang="fr-FR" dirty="0"/>
          </a:p>
          <a:p>
            <a:endParaRPr lang="fr-FR" dirty="0"/>
          </a:p>
        </p:txBody>
      </p:sp>
      <p:sp>
        <p:nvSpPr>
          <p:cNvPr id="4" name="Pentagone 3"/>
          <p:cNvSpPr/>
          <p:nvPr/>
        </p:nvSpPr>
        <p:spPr>
          <a:xfrm>
            <a:off x="1417687" y="1053530"/>
            <a:ext cx="8640960" cy="1008112"/>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2000" b="1" dirty="0"/>
              <a:t>Axe 5 - Piloter et accompagner la performance des ressources humaines</a:t>
            </a:r>
          </a:p>
        </p:txBody>
      </p:sp>
    </p:spTree>
    <p:extLst>
      <p:ext uri="{BB962C8B-B14F-4D97-AF65-F5344CB8AC3E}">
        <p14:creationId xmlns:p14="http://schemas.microsoft.com/office/powerpoint/2010/main" val="3016637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5BDE327E-A871-4182-AAFA-15C948AE5599}"/>
              </a:ext>
            </a:extLst>
          </p:cNvPr>
          <p:cNvSpPr>
            <a:spLocks noGrp="1"/>
          </p:cNvSpPr>
          <p:nvPr>
            <p:ph type="subTitle" idx="13"/>
          </p:nvPr>
        </p:nvSpPr>
        <p:spPr>
          <a:xfrm>
            <a:off x="4943231" y="332733"/>
            <a:ext cx="6901320" cy="720247"/>
          </a:xfrm>
        </p:spPr>
        <p:txBody>
          <a:bodyPr/>
          <a:lstStyle/>
          <a:p>
            <a:r>
              <a:rPr lang="fr-FR" sz="3800" dirty="0" smtClean="0">
                <a:solidFill>
                  <a:schemeClr val="bg1"/>
                </a:solidFill>
              </a:rPr>
              <a:t>Bilan questionnaire </a:t>
            </a:r>
            <a:r>
              <a:rPr lang="fr-FR" sz="3800" dirty="0" err="1" smtClean="0">
                <a:solidFill>
                  <a:schemeClr val="bg1"/>
                </a:solidFill>
              </a:rPr>
              <a:t>SDrh</a:t>
            </a:r>
            <a:r>
              <a:rPr lang="fr-FR" sz="3800" dirty="0" smtClean="0">
                <a:solidFill>
                  <a:schemeClr val="bg1"/>
                </a:solidFill>
              </a:rPr>
              <a:t> </a:t>
            </a:r>
            <a:endParaRPr lang="fr-FR" sz="3800" dirty="0">
              <a:solidFill>
                <a:schemeClr val="bg1"/>
              </a:solidFill>
            </a:endParaRPr>
          </a:p>
        </p:txBody>
      </p:sp>
      <p:sp>
        <p:nvSpPr>
          <p:cNvPr id="3" name="Rectangle 2"/>
          <p:cNvSpPr/>
          <p:nvPr/>
        </p:nvSpPr>
        <p:spPr>
          <a:xfrm>
            <a:off x="8039423" y="4365898"/>
            <a:ext cx="3414530" cy="646331"/>
          </a:xfrm>
          <a:prstGeom prst="rect">
            <a:avLst/>
          </a:prstGeom>
        </p:spPr>
        <p:txBody>
          <a:bodyPr wrap="square">
            <a:spAutoFit/>
          </a:bodyPr>
          <a:lstStyle/>
          <a:p>
            <a:pPr algn="r"/>
            <a:r>
              <a:rPr lang="fr-FR" sz="3600" b="1" dirty="0" smtClean="0">
                <a:solidFill>
                  <a:schemeClr val="bg1"/>
                </a:solidFill>
              </a:rPr>
              <a:t>Méthodologie</a:t>
            </a:r>
            <a:endParaRPr lang="fr-FR" sz="3600" b="1" dirty="0">
              <a:solidFill>
                <a:schemeClr val="bg1"/>
              </a:solidFill>
            </a:endParaRPr>
          </a:p>
        </p:txBody>
      </p:sp>
    </p:spTree>
    <p:extLst>
      <p:ext uri="{BB962C8B-B14F-4D97-AF65-F5344CB8AC3E}">
        <p14:creationId xmlns:p14="http://schemas.microsoft.com/office/powerpoint/2010/main" val="27556167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Bilan questionnaire</a:t>
            </a:r>
            <a:endParaRPr lang="fr-FR" dirty="0"/>
          </a:p>
        </p:txBody>
      </p:sp>
      <p:graphicFrame>
        <p:nvGraphicFramePr>
          <p:cNvPr id="6" name="Graphique 5"/>
          <p:cNvGraphicFramePr>
            <a:graphicFrameLocks/>
          </p:cNvGraphicFramePr>
          <p:nvPr>
            <p:extLst>
              <p:ext uri="{D42A27DB-BD31-4B8C-83A1-F6EECF244321}">
                <p14:modId xmlns:p14="http://schemas.microsoft.com/office/powerpoint/2010/main" val="2151409169"/>
              </p:ext>
            </p:extLst>
          </p:nvPr>
        </p:nvGraphicFramePr>
        <p:xfrm>
          <a:off x="2566814" y="1053530"/>
          <a:ext cx="8712968" cy="5223495"/>
        </p:xfrm>
        <a:graphic>
          <a:graphicData uri="http://schemas.openxmlformats.org/drawingml/2006/chart">
            <c:chart xmlns:c="http://schemas.openxmlformats.org/drawingml/2006/chart" xmlns:r="http://schemas.openxmlformats.org/officeDocument/2006/relationships" r:id="rId3"/>
          </a:graphicData>
        </a:graphic>
      </p:graphicFrame>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0650" y="1709738"/>
            <a:ext cx="6867525" cy="343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0175" y="1704975"/>
            <a:ext cx="6848475" cy="3448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263" y="1125538"/>
            <a:ext cx="9582435"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Bouée 8"/>
          <p:cNvSpPr/>
          <p:nvPr/>
        </p:nvSpPr>
        <p:spPr>
          <a:xfrm>
            <a:off x="1306674" y="3429000"/>
            <a:ext cx="5940660" cy="2521074"/>
          </a:xfrm>
          <a:prstGeom prst="donut">
            <a:avLst>
              <a:gd name="adj" fmla="val 5666"/>
            </a:avLst>
          </a:prstGeom>
          <a:no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solidFill>
                <a:schemeClr val="tx1"/>
              </a:solidFill>
            </a:endParaRPr>
          </a:p>
        </p:txBody>
      </p:sp>
      <p:sp>
        <p:nvSpPr>
          <p:cNvPr id="8" name="Rectangle avec flèche vers la droite 7"/>
          <p:cNvSpPr/>
          <p:nvPr/>
        </p:nvSpPr>
        <p:spPr>
          <a:xfrm>
            <a:off x="190550" y="1845618"/>
            <a:ext cx="2232248" cy="2520280"/>
          </a:xfrm>
          <a:prstGeom prst="rightArrowCallou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600" b="1" dirty="0"/>
              <a:t>Une animation du réseau </a:t>
            </a:r>
            <a:r>
              <a:rPr lang="fr-FR" sz="1600" b="1" u="sng" dirty="0"/>
              <a:t>réalisée davantage</a:t>
            </a:r>
            <a:r>
              <a:rPr lang="fr-FR" sz="1600" b="1" dirty="0"/>
              <a:t> sur des temps de</a:t>
            </a:r>
            <a:endParaRPr lang="fr-FR" sz="1600" dirty="0"/>
          </a:p>
        </p:txBody>
      </p:sp>
      <p:sp>
        <p:nvSpPr>
          <p:cNvPr id="11" name="Flèche vers le haut 10"/>
          <p:cNvSpPr/>
          <p:nvPr/>
        </p:nvSpPr>
        <p:spPr>
          <a:xfrm>
            <a:off x="3646934" y="5842248"/>
            <a:ext cx="1929172" cy="72008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600" b="1" dirty="0" smtClean="0"/>
              <a:t>A creuser</a:t>
            </a:r>
            <a:endParaRPr lang="fr-FR" sz="1600" b="1" dirty="0"/>
          </a:p>
        </p:txBody>
      </p:sp>
      <p:sp>
        <p:nvSpPr>
          <p:cNvPr id="10" name="Parchemin horizontal 9"/>
          <p:cNvSpPr/>
          <p:nvPr/>
        </p:nvSpPr>
        <p:spPr>
          <a:xfrm>
            <a:off x="190550" y="5374010"/>
            <a:ext cx="2664296" cy="1152128"/>
          </a:xfrm>
          <a:prstGeom prst="horizontalScroll">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sz="1600" b="1" dirty="0" smtClean="0"/>
              <a:t>De l’échange, des retours d’expérience, du partage</a:t>
            </a:r>
            <a:endParaRPr lang="fr-FR" sz="1600" b="1" dirty="0"/>
          </a:p>
        </p:txBody>
      </p:sp>
    </p:spTree>
    <p:extLst>
      <p:ext uri="{BB962C8B-B14F-4D97-AF65-F5344CB8AC3E}">
        <p14:creationId xmlns:p14="http://schemas.microsoft.com/office/powerpoint/2010/main" val="4107526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Bilan questionnaire</a:t>
            </a:r>
            <a:endParaRPr lang="fr-FR" dirty="0"/>
          </a:p>
        </p:txBody>
      </p:sp>
      <p:sp>
        <p:nvSpPr>
          <p:cNvPr id="3" name="ZoneTexte 2"/>
          <p:cNvSpPr txBox="1"/>
          <p:nvPr/>
        </p:nvSpPr>
        <p:spPr>
          <a:xfrm>
            <a:off x="1558702" y="2349674"/>
            <a:ext cx="7704856" cy="355481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endParaRPr lang="fr-FR" b="1" dirty="0" smtClean="0">
              <a:solidFill>
                <a:schemeClr val="dk1"/>
              </a:solidFill>
              <a:latin typeface="+mn-lt"/>
              <a:cs typeface="+mn-cs"/>
            </a:endParaRPr>
          </a:p>
          <a:p>
            <a:r>
              <a:rPr lang="fr-FR" b="1" dirty="0" smtClean="0">
                <a:solidFill>
                  <a:schemeClr val="dk1"/>
                </a:solidFill>
                <a:latin typeface="+mn-lt"/>
                <a:cs typeface="+mn-cs"/>
              </a:rPr>
              <a:t>Plus de temps d’échange pour traiter … d’une diversité de </a:t>
            </a:r>
            <a:r>
              <a:rPr lang="fr-FR" b="1" u="sng" dirty="0" smtClean="0">
                <a:solidFill>
                  <a:schemeClr val="dk1"/>
                </a:solidFill>
                <a:latin typeface="+mn-lt"/>
                <a:cs typeface="+mn-cs"/>
              </a:rPr>
              <a:t>thématiques</a:t>
            </a:r>
            <a:r>
              <a:rPr lang="fr-FR" b="1" dirty="0" smtClean="0">
                <a:solidFill>
                  <a:schemeClr val="dk1"/>
                </a:solidFill>
                <a:latin typeface="+mn-lt"/>
                <a:cs typeface="+mn-cs"/>
              </a:rPr>
              <a:t> (9/11 pour chaque thème)</a:t>
            </a:r>
          </a:p>
          <a:p>
            <a:endParaRPr lang="fr-FR" b="1" dirty="0" smtClean="0">
              <a:solidFill>
                <a:schemeClr val="dk1"/>
              </a:solidFill>
              <a:latin typeface="+mn-lt"/>
              <a:cs typeface="+mn-cs"/>
            </a:endParaRPr>
          </a:p>
          <a:p>
            <a:pPr marL="1076325" indent="-285750">
              <a:lnSpc>
                <a:spcPct val="150000"/>
              </a:lnSpc>
              <a:buFont typeface="Wingdings" panose="05000000000000000000" pitchFamily="2" charset="2"/>
              <a:buChar char="Ø"/>
            </a:pPr>
            <a:r>
              <a:rPr lang="fr-FR" b="1" dirty="0" smtClean="0">
                <a:solidFill>
                  <a:schemeClr val="dk1"/>
                </a:solidFill>
                <a:latin typeface="+mn-lt"/>
                <a:cs typeface="+mn-cs"/>
              </a:rPr>
              <a:t>juridique </a:t>
            </a:r>
            <a:r>
              <a:rPr lang="fr-FR" b="1" dirty="0">
                <a:solidFill>
                  <a:schemeClr val="dk1"/>
                </a:solidFill>
                <a:latin typeface="+mn-lt"/>
                <a:cs typeface="+mn-cs"/>
              </a:rPr>
              <a:t>/ légal / réglementaire / </a:t>
            </a:r>
            <a:r>
              <a:rPr lang="fr-FR" b="1" dirty="0" smtClean="0">
                <a:solidFill>
                  <a:schemeClr val="dk1"/>
                </a:solidFill>
                <a:latin typeface="+mn-lt"/>
                <a:cs typeface="+mn-cs"/>
              </a:rPr>
              <a:t>Conventionnel</a:t>
            </a:r>
            <a:endParaRPr lang="fr-FR" b="1" dirty="0">
              <a:solidFill>
                <a:schemeClr val="dk1"/>
              </a:solidFill>
              <a:latin typeface="+mn-lt"/>
              <a:cs typeface="+mn-cs"/>
            </a:endParaRPr>
          </a:p>
          <a:p>
            <a:pPr marL="1076325" indent="-285750">
              <a:lnSpc>
                <a:spcPct val="150000"/>
              </a:lnSpc>
              <a:buFont typeface="Wingdings" panose="05000000000000000000" pitchFamily="2" charset="2"/>
              <a:buChar char="Ø"/>
            </a:pPr>
            <a:r>
              <a:rPr lang="fr-FR" b="1" dirty="0">
                <a:solidFill>
                  <a:schemeClr val="dk1"/>
                </a:solidFill>
                <a:latin typeface="+mn-lt"/>
                <a:cs typeface="+mn-cs"/>
              </a:rPr>
              <a:t>durée du travail et d’aménagement du temps de travail </a:t>
            </a:r>
          </a:p>
          <a:p>
            <a:pPr marL="1076325" indent="-285750">
              <a:lnSpc>
                <a:spcPct val="150000"/>
              </a:lnSpc>
              <a:buFont typeface="Wingdings" panose="05000000000000000000" pitchFamily="2" charset="2"/>
              <a:buChar char="Ø"/>
            </a:pPr>
            <a:r>
              <a:rPr lang="fr-FR" b="1" dirty="0">
                <a:solidFill>
                  <a:schemeClr val="dk1"/>
                </a:solidFill>
                <a:latin typeface="+mn-lt"/>
                <a:cs typeface="+mn-cs"/>
              </a:rPr>
              <a:t>développement RH (GPEC, formation, …)</a:t>
            </a:r>
          </a:p>
          <a:p>
            <a:pPr marL="1076325" indent="-285750">
              <a:lnSpc>
                <a:spcPct val="150000"/>
              </a:lnSpc>
              <a:buFont typeface="Wingdings" panose="05000000000000000000" pitchFamily="2" charset="2"/>
              <a:buChar char="Ø"/>
            </a:pPr>
            <a:r>
              <a:rPr lang="fr-FR" b="1" dirty="0">
                <a:solidFill>
                  <a:schemeClr val="dk1"/>
                </a:solidFill>
                <a:latin typeface="+mn-lt"/>
                <a:cs typeface="+mn-cs"/>
              </a:rPr>
              <a:t>QVT </a:t>
            </a:r>
            <a:r>
              <a:rPr lang="fr-FR" b="1" dirty="0" smtClean="0">
                <a:solidFill>
                  <a:schemeClr val="dk1"/>
                </a:solidFill>
                <a:latin typeface="+mn-lt"/>
                <a:cs typeface="+mn-cs"/>
              </a:rPr>
              <a:t>(dont </a:t>
            </a:r>
            <a:r>
              <a:rPr lang="fr-FR" b="1" dirty="0">
                <a:solidFill>
                  <a:schemeClr val="dk1"/>
                </a:solidFill>
                <a:latin typeface="+mn-lt"/>
                <a:cs typeface="+mn-cs"/>
              </a:rPr>
              <a:t>la </a:t>
            </a:r>
            <a:r>
              <a:rPr lang="fr-FR" b="1" dirty="0" smtClean="0">
                <a:solidFill>
                  <a:schemeClr val="dk1"/>
                </a:solidFill>
                <a:latin typeface="+mn-lt"/>
                <a:cs typeface="+mn-cs"/>
              </a:rPr>
              <a:t>PDP et </a:t>
            </a:r>
            <a:r>
              <a:rPr lang="fr-FR" b="1" dirty="0">
                <a:solidFill>
                  <a:schemeClr val="dk1"/>
                </a:solidFill>
                <a:latin typeface="+mn-lt"/>
                <a:cs typeface="+mn-cs"/>
              </a:rPr>
              <a:t>prévention de </a:t>
            </a:r>
            <a:r>
              <a:rPr lang="fr-FR" b="1" dirty="0" smtClean="0">
                <a:solidFill>
                  <a:schemeClr val="dk1"/>
                </a:solidFill>
                <a:latin typeface="+mn-lt"/>
                <a:cs typeface="+mn-cs"/>
              </a:rPr>
              <a:t>l’absence) </a:t>
            </a:r>
          </a:p>
          <a:p>
            <a:pPr marL="1076325" indent="-285750">
              <a:lnSpc>
                <a:spcPct val="150000"/>
              </a:lnSpc>
              <a:buFont typeface="Wingdings" panose="05000000000000000000" pitchFamily="2" charset="2"/>
              <a:buChar char="Ø"/>
            </a:pPr>
            <a:r>
              <a:rPr lang="fr-FR" b="1" dirty="0" smtClean="0">
                <a:solidFill>
                  <a:schemeClr val="dk1"/>
                </a:solidFill>
                <a:latin typeface="+mn-lt"/>
                <a:cs typeface="+mn-cs"/>
              </a:rPr>
              <a:t>organisation </a:t>
            </a:r>
            <a:r>
              <a:rPr lang="fr-FR" b="1" dirty="0">
                <a:solidFill>
                  <a:schemeClr val="dk1"/>
                </a:solidFill>
                <a:latin typeface="+mn-lt"/>
                <a:cs typeface="+mn-cs"/>
              </a:rPr>
              <a:t>du </a:t>
            </a:r>
            <a:r>
              <a:rPr lang="fr-FR" b="1" dirty="0" smtClean="0">
                <a:solidFill>
                  <a:schemeClr val="dk1"/>
                </a:solidFill>
                <a:latin typeface="+mn-lt"/>
                <a:cs typeface="+mn-cs"/>
              </a:rPr>
              <a:t>travail</a:t>
            </a:r>
            <a:endParaRPr lang="fr-FR" dirty="0"/>
          </a:p>
          <a:p>
            <a:endParaRPr lang="fr-FR" dirty="0"/>
          </a:p>
        </p:txBody>
      </p:sp>
      <p:sp>
        <p:nvSpPr>
          <p:cNvPr id="4" name="Flèche droite rayée 3"/>
          <p:cNvSpPr/>
          <p:nvPr/>
        </p:nvSpPr>
        <p:spPr>
          <a:xfrm>
            <a:off x="2566814" y="1053530"/>
            <a:ext cx="5112568" cy="108012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r>
              <a:rPr lang="fr-FR" sz="2000" b="1" dirty="0">
                <a:solidFill>
                  <a:schemeClr val="bg1"/>
                </a:solidFill>
              </a:rPr>
              <a:t>La question des thématiques</a:t>
            </a:r>
          </a:p>
        </p:txBody>
      </p:sp>
    </p:spTree>
    <p:extLst>
      <p:ext uri="{BB962C8B-B14F-4D97-AF65-F5344CB8AC3E}">
        <p14:creationId xmlns:p14="http://schemas.microsoft.com/office/powerpoint/2010/main" val="135752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Bilan questionnaire</a:t>
            </a:r>
            <a:endParaRPr lang="fr-FR" dirty="0"/>
          </a:p>
        </p:txBody>
      </p:sp>
      <p:sp>
        <p:nvSpPr>
          <p:cNvPr id="4" name="Ellipse 3"/>
          <p:cNvSpPr/>
          <p:nvPr/>
        </p:nvSpPr>
        <p:spPr>
          <a:xfrm>
            <a:off x="7031310" y="3249774"/>
            <a:ext cx="2635374" cy="151216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a:solidFill>
                  <a:sysClr val="windowText" lastClr="000000"/>
                </a:solidFill>
              </a:rPr>
              <a:t>Partage de pratiques : </a:t>
            </a:r>
            <a:r>
              <a:rPr lang="fr-FR" sz="1600" b="1" dirty="0" smtClean="0">
                <a:solidFill>
                  <a:sysClr val="windowText" lastClr="000000"/>
                </a:solidFill>
              </a:rPr>
              <a:t>outils (SharePoint RH…), </a:t>
            </a:r>
            <a:r>
              <a:rPr lang="fr-FR" sz="1600" b="1" dirty="0">
                <a:solidFill>
                  <a:sysClr val="windowText" lastClr="000000"/>
                </a:solidFill>
              </a:rPr>
              <a:t>protocoles d’accord</a:t>
            </a:r>
          </a:p>
        </p:txBody>
      </p:sp>
      <p:sp>
        <p:nvSpPr>
          <p:cNvPr id="5" name="Ellipse 4"/>
          <p:cNvSpPr/>
          <p:nvPr/>
        </p:nvSpPr>
        <p:spPr>
          <a:xfrm>
            <a:off x="9068927" y="2292359"/>
            <a:ext cx="2439888" cy="16478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a:solidFill>
                  <a:sysClr val="windowText" lastClr="000000"/>
                </a:solidFill>
              </a:rPr>
              <a:t>Nouveautés </a:t>
            </a:r>
            <a:r>
              <a:rPr lang="fr-FR" sz="1600" b="1" dirty="0" smtClean="0">
                <a:solidFill>
                  <a:sysClr val="windowText" lastClr="000000"/>
                </a:solidFill>
              </a:rPr>
              <a:t>règlementaires</a:t>
            </a:r>
            <a:endParaRPr lang="fr-FR" sz="1600" b="1" dirty="0">
              <a:solidFill>
                <a:sysClr val="windowText" lastClr="000000"/>
              </a:solidFill>
            </a:endParaRPr>
          </a:p>
        </p:txBody>
      </p:sp>
      <p:sp>
        <p:nvSpPr>
          <p:cNvPr id="6" name="Ellipse 5"/>
          <p:cNvSpPr/>
          <p:nvPr/>
        </p:nvSpPr>
        <p:spPr>
          <a:xfrm>
            <a:off x="8903518" y="4152022"/>
            <a:ext cx="2664296" cy="158417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a:solidFill>
                  <a:sysClr val="windowText" lastClr="000000"/>
                </a:solidFill>
              </a:rPr>
              <a:t>Conseils </a:t>
            </a:r>
            <a:r>
              <a:rPr lang="fr-FR" sz="1600" b="1" dirty="0" smtClean="0">
                <a:solidFill>
                  <a:sysClr val="windowText" lastClr="000000"/>
                </a:solidFill>
              </a:rPr>
              <a:t>méthodologiques  pour mise en œuvre de sujets RH</a:t>
            </a:r>
            <a:endParaRPr lang="fr-FR" sz="1600" b="1" dirty="0">
              <a:solidFill>
                <a:sysClr val="windowText" lastClr="000000"/>
              </a:solidFill>
            </a:endParaRPr>
          </a:p>
        </p:txBody>
      </p:sp>
      <p:sp>
        <p:nvSpPr>
          <p:cNvPr id="7" name="Ellipse 6"/>
          <p:cNvSpPr/>
          <p:nvPr/>
        </p:nvSpPr>
        <p:spPr>
          <a:xfrm>
            <a:off x="4511030" y="4114557"/>
            <a:ext cx="2723381" cy="158417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GPEC (détection de potentiel managérial, évolution des emplois)</a:t>
            </a:r>
          </a:p>
        </p:txBody>
      </p:sp>
      <p:sp>
        <p:nvSpPr>
          <p:cNvPr id="10" name="Ellipse 9"/>
          <p:cNvSpPr/>
          <p:nvPr/>
        </p:nvSpPr>
        <p:spPr>
          <a:xfrm>
            <a:off x="4407024" y="1519328"/>
            <a:ext cx="2448272" cy="154606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Attractivité / fidélisation (dont recrutement) : 2</a:t>
            </a:r>
          </a:p>
        </p:txBody>
      </p:sp>
      <p:sp>
        <p:nvSpPr>
          <p:cNvPr id="9" name="Ellipse 8"/>
          <p:cNvSpPr/>
          <p:nvPr/>
        </p:nvSpPr>
        <p:spPr>
          <a:xfrm>
            <a:off x="3790950" y="2691179"/>
            <a:ext cx="2520280" cy="154817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Gestion du risque RH</a:t>
            </a:r>
          </a:p>
          <a:p>
            <a:pPr algn="ctr"/>
            <a:r>
              <a:rPr lang="fr-FR" sz="1600" b="1" dirty="0">
                <a:solidFill>
                  <a:sysClr val="windowText" lastClr="000000"/>
                </a:solidFill>
              </a:rPr>
              <a:t>Prévention de l’absentéisme</a:t>
            </a:r>
          </a:p>
        </p:txBody>
      </p:sp>
      <p:sp>
        <p:nvSpPr>
          <p:cNvPr id="11" name="Ellipse 10"/>
          <p:cNvSpPr/>
          <p:nvPr/>
        </p:nvSpPr>
        <p:spPr>
          <a:xfrm>
            <a:off x="7032773" y="1858656"/>
            <a:ext cx="2151856" cy="137023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a:solidFill>
                  <a:sysClr val="windowText" lastClr="000000"/>
                </a:solidFill>
              </a:rPr>
              <a:t>Amélioration du SIRH</a:t>
            </a:r>
          </a:p>
        </p:txBody>
      </p:sp>
      <p:sp>
        <p:nvSpPr>
          <p:cNvPr id="12" name="Ellipse 11"/>
          <p:cNvSpPr/>
          <p:nvPr/>
        </p:nvSpPr>
        <p:spPr>
          <a:xfrm>
            <a:off x="0" y="2769236"/>
            <a:ext cx="2799928" cy="164317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Gestion de la formation (dont </a:t>
            </a:r>
            <a:r>
              <a:rPr lang="fr-FR" sz="1600" b="1" dirty="0" smtClean="0">
                <a:solidFill>
                  <a:sysClr val="windowText" lastClr="000000"/>
                </a:solidFill>
              </a:rPr>
              <a:t>financement, optimisation financière) </a:t>
            </a:r>
            <a:r>
              <a:rPr lang="fr-FR" sz="1600" b="1" dirty="0">
                <a:solidFill>
                  <a:sysClr val="windowText" lastClr="000000"/>
                </a:solidFill>
              </a:rPr>
              <a:t>: 2</a:t>
            </a:r>
          </a:p>
        </p:txBody>
      </p:sp>
      <p:sp>
        <p:nvSpPr>
          <p:cNvPr id="13" name="Ellipse 12"/>
          <p:cNvSpPr/>
          <p:nvPr/>
        </p:nvSpPr>
        <p:spPr>
          <a:xfrm>
            <a:off x="2157654" y="3789834"/>
            <a:ext cx="2555565" cy="158417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Impact managérial de l’intégration des nouveaux réseaux</a:t>
            </a:r>
          </a:p>
        </p:txBody>
      </p:sp>
      <p:sp>
        <p:nvSpPr>
          <p:cNvPr id="14" name="Ellipse 13"/>
          <p:cNvSpPr/>
          <p:nvPr/>
        </p:nvSpPr>
        <p:spPr>
          <a:xfrm>
            <a:off x="0" y="4368046"/>
            <a:ext cx="2157654" cy="1152128"/>
          </a:xfrm>
          <a:prstGeom prst="ellipse">
            <a:avLst/>
          </a:prstGeom>
          <a:solidFill>
            <a:schemeClr val="accent3">
              <a:lumMod val="75000"/>
            </a:schemeClr>
          </a:solidFill>
          <a:ln>
            <a:solidFill>
              <a:schemeClr val="accent3">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a:solidFill>
                  <a:sysClr val="windowText" lastClr="000000"/>
                </a:solidFill>
              </a:rPr>
              <a:t>Paie (atelier DSN par exemple)</a:t>
            </a:r>
          </a:p>
        </p:txBody>
      </p:sp>
      <p:sp>
        <p:nvSpPr>
          <p:cNvPr id="8" name="Ellipse 7"/>
          <p:cNvSpPr/>
          <p:nvPr/>
        </p:nvSpPr>
        <p:spPr>
          <a:xfrm>
            <a:off x="1846734" y="1894102"/>
            <a:ext cx="2560290" cy="1571163"/>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a:solidFill>
                  <a:sysClr val="windowText" lastClr="000000"/>
                </a:solidFill>
              </a:rPr>
              <a:t>Temps de travail/</a:t>
            </a:r>
            <a:r>
              <a:rPr lang="fr-FR" sz="1600" b="1" dirty="0" err="1">
                <a:solidFill>
                  <a:sysClr val="windowText" lastClr="000000"/>
                </a:solidFill>
              </a:rPr>
              <a:t>org</a:t>
            </a:r>
            <a:r>
              <a:rPr lang="fr-FR" sz="1600" b="1" dirty="0">
                <a:solidFill>
                  <a:sysClr val="windowText" lastClr="000000"/>
                </a:solidFill>
              </a:rPr>
              <a:t> du travail (dont règlementation) : 3</a:t>
            </a:r>
          </a:p>
        </p:txBody>
      </p:sp>
      <p:sp>
        <p:nvSpPr>
          <p:cNvPr id="15" name="Flèche vers le bas 14"/>
          <p:cNvSpPr/>
          <p:nvPr/>
        </p:nvSpPr>
        <p:spPr>
          <a:xfrm>
            <a:off x="8890470" y="901106"/>
            <a:ext cx="2160240" cy="122413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600" b="1" dirty="0" smtClean="0">
                <a:solidFill>
                  <a:sysClr val="windowText" lastClr="000000"/>
                </a:solidFill>
              </a:rPr>
              <a:t>En termes de moyens</a:t>
            </a:r>
            <a:endParaRPr lang="fr-FR" sz="1600" b="1" dirty="0">
              <a:solidFill>
                <a:sysClr val="windowText" lastClr="000000"/>
              </a:solidFill>
            </a:endParaRPr>
          </a:p>
        </p:txBody>
      </p:sp>
      <p:sp>
        <p:nvSpPr>
          <p:cNvPr id="16" name="Flèche vers le haut 15"/>
          <p:cNvSpPr/>
          <p:nvPr/>
        </p:nvSpPr>
        <p:spPr>
          <a:xfrm>
            <a:off x="2350790" y="5265998"/>
            <a:ext cx="2628292" cy="1476164"/>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b="1" dirty="0" smtClean="0">
                <a:solidFill>
                  <a:sysClr val="windowText" lastClr="000000"/>
                </a:solidFill>
              </a:rPr>
              <a:t>Sujets / thématiques</a:t>
            </a:r>
            <a:endParaRPr lang="fr-FR" sz="1600" b="1" dirty="0">
              <a:solidFill>
                <a:sysClr val="windowText" lastClr="000000"/>
              </a:solidFill>
            </a:endParaRPr>
          </a:p>
        </p:txBody>
      </p:sp>
      <p:sp>
        <p:nvSpPr>
          <p:cNvPr id="17" name="Double flèche horizontale 16"/>
          <p:cNvSpPr/>
          <p:nvPr/>
        </p:nvSpPr>
        <p:spPr>
          <a:xfrm rot="1043388">
            <a:off x="4234020" y="4520403"/>
            <a:ext cx="1080120" cy="396044"/>
          </a:xfrm>
          <a:prstGeom prst="lef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19" name="Flèche droite rayée 18"/>
          <p:cNvSpPr/>
          <p:nvPr/>
        </p:nvSpPr>
        <p:spPr>
          <a:xfrm>
            <a:off x="236071" y="973114"/>
            <a:ext cx="5112568" cy="108012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r>
              <a:rPr lang="fr-FR" sz="2000" b="1" dirty="0" smtClean="0">
                <a:solidFill>
                  <a:schemeClr val="bg1"/>
                </a:solidFill>
              </a:rPr>
              <a:t>Des ateliers de travail pour aborder…</a:t>
            </a:r>
            <a:endParaRPr lang="fr-FR" sz="2000" b="1" dirty="0">
              <a:solidFill>
                <a:schemeClr val="bg1"/>
              </a:solidFill>
            </a:endParaRPr>
          </a:p>
        </p:txBody>
      </p:sp>
    </p:spTree>
    <p:extLst>
      <p:ext uri="{BB962C8B-B14F-4D97-AF65-F5344CB8AC3E}">
        <p14:creationId xmlns:p14="http://schemas.microsoft.com/office/powerpoint/2010/main" val="841942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Bilan questionnaire</a:t>
            </a:r>
            <a:endParaRPr lang="fr-FR" dirty="0"/>
          </a:p>
        </p:txBody>
      </p:sp>
      <p:sp>
        <p:nvSpPr>
          <p:cNvPr id="20" name="Ellipse 19"/>
          <p:cNvSpPr/>
          <p:nvPr/>
        </p:nvSpPr>
        <p:spPr>
          <a:xfrm>
            <a:off x="414933" y="1676927"/>
            <a:ext cx="5436604" cy="232893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1600" b="1" dirty="0">
                <a:solidFill>
                  <a:schemeClr val="tx1"/>
                </a:solidFill>
              </a:rPr>
              <a:t>Constat sur utilisation des </a:t>
            </a:r>
            <a:r>
              <a:rPr lang="fr-FR" sz="1600" b="1" u="sng" dirty="0">
                <a:solidFill>
                  <a:schemeClr val="tx1"/>
                </a:solidFill>
              </a:rPr>
              <a:t>outils pour l’animation et le partage</a:t>
            </a:r>
            <a:r>
              <a:rPr lang="fr-FR" sz="1600" b="1" dirty="0">
                <a:solidFill>
                  <a:schemeClr val="tx1"/>
                </a:solidFill>
              </a:rPr>
              <a:t> :</a:t>
            </a:r>
          </a:p>
          <a:p>
            <a:pPr marL="285750" indent="-285750">
              <a:buFont typeface="Arial" panose="020B0604020202020204" pitchFamily="34" charset="0"/>
              <a:buChar char="•"/>
            </a:pPr>
            <a:r>
              <a:rPr lang="fr-FR" sz="1600" b="1" dirty="0">
                <a:solidFill>
                  <a:schemeClr val="tx1"/>
                </a:solidFill>
              </a:rPr>
              <a:t>une communication via messagerie et zoom </a:t>
            </a:r>
          </a:p>
          <a:p>
            <a:pPr marL="285750" indent="-285750">
              <a:buFont typeface="Arial" panose="020B0604020202020204" pitchFamily="34" charset="0"/>
              <a:buChar char="•"/>
            </a:pPr>
            <a:r>
              <a:rPr lang="fr-FR" sz="1600" b="1" dirty="0">
                <a:solidFill>
                  <a:schemeClr val="tx1"/>
                </a:solidFill>
              </a:rPr>
              <a:t>un SharePoint RH peu utilisé</a:t>
            </a:r>
          </a:p>
        </p:txBody>
      </p:sp>
      <p:sp>
        <p:nvSpPr>
          <p:cNvPr id="21" name="Ellipse 20"/>
          <p:cNvSpPr/>
          <p:nvPr/>
        </p:nvSpPr>
        <p:spPr>
          <a:xfrm>
            <a:off x="5159102" y="1676927"/>
            <a:ext cx="5544616" cy="232893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fr-FR" sz="1600" b="1" dirty="0">
                <a:solidFill>
                  <a:schemeClr val="tx1"/>
                </a:solidFill>
              </a:rPr>
              <a:t>Constat sur les outils à disposition </a:t>
            </a:r>
            <a:r>
              <a:rPr lang="fr-FR" sz="1600" b="1" u="sng" dirty="0">
                <a:solidFill>
                  <a:schemeClr val="tx1"/>
                </a:solidFill>
              </a:rPr>
              <a:t>pour le pilotage</a:t>
            </a:r>
            <a:r>
              <a:rPr lang="fr-FR" sz="1600" b="1" dirty="0">
                <a:solidFill>
                  <a:schemeClr val="tx1"/>
                </a:solidFill>
              </a:rPr>
              <a:t> </a:t>
            </a:r>
            <a:r>
              <a:rPr lang="fr-FR" sz="1600" b="1" dirty="0">
                <a:solidFill>
                  <a:schemeClr val="tx1"/>
                </a:solidFill>
                <a:sym typeface="Wingdings" panose="05000000000000000000" pitchFamily="2" charset="2"/>
              </a:rPr>
              <a:t> un bilan en demi-teinte </a:t>
            </a:r>
            <a:r>
              <a:rPr lang="fr-FR" sz="1600" b="1" dirty="0">
                <a:solidFill>
                  <a:schemeClr val="tx1"/>
                </a:solidFill>
              </a:rPr>
              <a:t>:</a:t>
            </a:r>
          </a:p>
          <a:p>
            <a:pPr marL="285750" indent="-285750">
              <a:buFont typeface="Arial" panose="020B0604020202020204" pitchFamily="34" charset="0"/>
              <a:buChar char="•"/>
            </a:pPr>
            <a:r>
              <a:rPr lang="fr-FR" sz="1600" b="1" dirty="0">
                <a:solidFill>
                  <a:schemeClr val="tx1"/>
                </a:solidFill>
              </a:rPr>
              <a:t>Solutions pas toujours satisfaisantes </a:t>
            </a:r>
          </a:p>
          <a:p>
            <a:pPr marL="285750" indent="-285750">
              <a:buFont typeface="Arial" panose="020B0604020202020204" pitchFamily="34" charset="0"/>
              <a:buChar char="•"/>
            </a:pPr>
            <a:r>
              <a:rPr lang="fr-FR" sz="1600" b="1" dirty="0">
                <a:solidFill>
                  <a:schemeClr val="tx1"/>
                </a:solidFill>
              </a:rPr>
              <a:t>Nécessité de disposer d’outils davantage adaptés au fonctionnement des UGECAM</a:t>
            </a:r>
          </a:p>
        </p:txBody>
      </p:sp>
      <p:sp>
        <p:nvSpPr>
          <p:cNvPr id="22" name="Rectangle avec flèche vers le haut 21"/>
          <p:cNvSpPr/>
          <p:nvPr/>
        </p:nvSpPr>
        <p:spPr>
          <a:xfrm>
            <a:off x="4222998" y="3867283"/>
            <a:ext cx="5958197" cy="2309047"/>
          </a:xfrm>
          <a:prstGeom prst="upArrow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285750" indent="-285750">
              <a:buFont typeface="Arial" panose="020B0604020202020204" pitchFamily="34" charset="0"/>
              <a:buChar char="•"/>
            </a:pPr>
            <a:r>
              <a:rPr lang="fr-FR" b="1" dirty="0"/>
              <a:t>Réflexion à mener sur la performance des outils (du logiciel GRH, GTA, BOXI</a:t>
            </a:r>
            <a:r>
              <a:rPr lang="fr-FR" b="1" dirty="0" smtClean="0"/>
              <a:t>…)</a:t>
            </a:r>
            <a:endParaRPr lang="fr-FR" b="1" dirty="0"/>
          </a:p>
        </p:txBody>
      </p:sp>
      <p:sp>
        <p:nvSpPr>
          <p:cNvPr id="23" name="Bulle ronde 22"/>
          <p:cNvSpPr/>
          <p:nvPr/>
        </p:nvSpPr>
        <p:spPr>
          <a:xfrm>
            <a:off x="190550" y="4005858"/>
            <a:ext cx="3841898" cy="2334771"/>
          </a:xfrm>
          <a:prstGeom prst="wedgeEllipseCallout">
            <a:avLst>
              <a:gd name="adj1" fmla="val 61487"/>
              <a:gd name="adj2" fmla="val 2583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fr-FR" sz="1400" b="1" dirty="0" smtClean="0"/>
              <a:t>Ex : création </a:t>
            </a:r>
            <a:r>
              <a:rPr lang="fr-FR" sz="1400" b="1" dirty="0"/>
              <a:t>d'un fond commun d'innovation permettant notamment : de faire bénéficier l'ensemble des UGECAM d'outils de pilotage (Paie, suivi budgétaire, formation professionnelle, suivi du temps de travail </a:t>
            </a:r>
            <a:r>
              <a:rPr lang="fr-FR" sz="1400" b="1" dirty="0" smtClean="0"/>
              <a:t>…)</a:t>
            </a:r>
            <a:endParaRPr lang="fr-FR" sz="1400" b="1" dirty="0"/>
          </a:p>
        </p:txBody>
      </p:sp>
      <p:sp>
        <p:nvSpPr>
          <p:cNvPr id="8" name="Flèche droite rayée 7"/>
          <p:cNvSpPr/>
          <p:nvPr/>
        </p:nvSpPr>
        <p:spPr>
          <a:xfrm>
            <a:off x="766614" y="837506"/>
            <a:ext cx="5760640" cy="1080120"/>
          </a:xfrm>
          <a:prstGeom prst="stripedRightArrow">
            <a:avLst/>
          </a:prstGeom>
        </p:spPr>
        <p:style>
          <a:lnRef idx="0">
            <a:schemeClr val="accent1"/>
          </a:lnRef>
          <a:fillRef idx="3">
            <a:schemeClr val="accent1"/>
          </a:fillRef>
          <a:effectRef idx="3">
            <a:schemeClr val="accent1"/>
          </a:effectRef>
          <a:fontRef idx="minor">
            <a:schemeClr val="lt1"/>
          </a:fontRef>
        </p:style>
        <p:txBody>
          <a:bodyPr rtlCol="0" anchor="ctr"/>
          <a:lstStyle/>
          <a:p>
            <a:r>
              <a:rPr lang="fr-FR" sz="2000" b="1" dirty="0">
                <a:solidFill>
                  <a:schemeClr val="bg1"/>
                </a:solidFill>
              </a:rPr>
              <a:t>Outils et </a:t>
            </a:r>
            <a:r>
              <a:rPr lang="fr-FR" sz="2000" b="1" dirty="0" smtClean="0">
                <a:solidFill>
                  <a:schemeClr val="bg1"/>
                </a:solidFill>
              </a:rPr>
              <a:t>SIRH …</a:t>
            </a:r>
            <a:endParaRPr lang="fr-FR" sz="2000" b="1" dirty="0">
              <a:solidFill>
                <a:schemeClr val="bg1"/>
              </a:solidFill>
            </a:endParaRPr>
          </a:p>
        </p:txBody>
      </p:sp>
    </p:spTree>
    <p:extLst>
      <p:ext uri="{BB962C8B-B14F-4D97-AF65-F5344CB8AC3E}">
        <p14:creationId xmlns:p14="http://schemas.microsoft.com/office/powerpoint/2010/main" val="4220910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Bilan questionnaire</a:t>
            </a:r>
            <a:endParaRPr lang="fr-FR" dirty="0"/>
          </a:p>
        </p:txBody>
      </p:sp>
      <p:sp>
        <p:nvSpPr>
          <p:cNvPr id="3" name="ZoneTexte 2"/>
          <p:cNvSpPr txBox="1"/>
          <p:nvPr/>
        </p:nvSpPr>
        <p:spPr>
          <a:xfrm>
            <a:off x="406574" y="1227277"/>
            <a:ext cx="11161240" cy="2031325"/>
          </a:xfrm>
          <a:prstGeom prst="rect">
            <a:avLst/>
          </a:prstGeom>
          <a:noFill/>
        </p:spPr>
        <p:txBody>
          <a:bodyPr wrap="square" rtlCol="0">
            <a:spAutoFit/>
          </a:bodyPr>
          <a:lstStyle/>
          <a:p>
            <a:endParaRPr lang="fr-FR" b="1" dirty="0" smtClean="0">
              <a:solidFill>
                <a:schemeClr val="dk1"/>
              </a:solidFill>
              <a:latin typeface="+mn-lt"/>
              <a:cs typeface="+mn-cs"/>
            </a:endParaRPr>
          </a:p>
          <a:p>
            <a:endParaRPr lang="fr-FR" dirty="0"/>
          </a:p>
          <a:p>
            <a:endParaRPr lang="fr-FR" dirty="0"/>
          </a:p>
          <a:p>
            <a:r>
              <a:rPr lang="fr-FR" dirty="0" smtClean="0"/>
              <a:t>Besoins/propositions pour l’Accompagnement de la </a:t>
            </a:r>
            <a:r>
              <a:rPr lang="fr-FR" dirty="0"/>
              <a:t>Communauté </a:t>
            </a:r>
            <a:r>
              <a:rPr lang="fr-FR" dirty="0" smtClean="0"/>
              <a:t>pour mettre </a:t>
            </a:r>
            <a:r>
              <a:rPr lang="fr-FR" dirty="0"/>
              <a:t>en </a:t>
            </a:r>
            <a:r>
              <a:rPr lang="fr-FR" dirty="0" smtClean="0"/>
              <a:t>œuvre le SDRH</a:t>
            </a:r>
          </a:p>
          <a:p>
            <a:endParaRPr lang="fr-FR" dirty="0"/>
          </a:p>
          <a:p>
            <a:r>
              <a:rPr lang="fr-FR" dirty="0" smtClean="0"/>
              <a:t>Besoins/propositions pour </a:t>
            </a:r>
            <a:r>
              <a:rPr lang="fr-FR" dirty="0"/>
              <a:t>l’Animation </a:t>
            </a:r>
            <a:r>
              <a:rPr lang="fr-FR" dirty="0" smtClean="0"/>
              <a:t>de la Communauté pour </a:t>
            </a:r>
            <a:r>
              <a:rPr lang="fr-FR" dirty="0"/>
              <a:t>mettre </a:t>
            </a:r>
            <a:r>
              <a:rPr lang="fr-FR" dirty="0" smtClean="0"/>
              <a:t>en œuvre </a:t>
            </a:r>
            <a:r>
              <a:rPr lang="fr-FR" dirty="0"/>
              <a:t>le SDRH</a:t>
            </a:r>
          </a:p>
          <a:p>
            <a:endParaRPr lang="fr-FR" dirty="0"/>
          </a:p>
        </p:txBody>
      </p:sp>
    </p:spTree>
    <p:extLst>
      <p:ext uri="{BB962C8B-B14F-4D97-AF65-F5344CB8AC3E}">
        <p14:creationId xmlns:p14="http://schemas.microsoft.com/office/powerpoint/2010/main" val="2079527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rot="16200000">
            <a:off x="11635833" y="84255"/>
            <a:ext cx="476360" cy="539679"/>
          </a:xfrm>
          <a:prstGeom prst="rect">
            <a:avLst/>
          </a:prstGeom>
        </p:spPr>
        <p:txBody>
          <a:bodyPr/>
          <a:lstStyle/>
          <a:p>
            <a:pPr>
              <a:defRPr/>
            </a:pPr>
            <a:fld id="{06CE11EE-FC29-4B7A-9640-FC705BF8D5F1}" type="slidenum">
              <a:rPr lang="fr-FR" smtClean="0">
                <a:solidFill>
                  <a:srgbClr val="1F497D"/>
                </a:solidFill>
              </a:rPr>
              <a:pPr>
                <a:defRPr/>
              </a:pPr>
              <a:t>3</a:t>
            </a:fld>
            <a:endParaRPr lang="fr-FR" dirty="0">
              <a:solidFill>
                <a:srgbClr val="1F497D"/>
              </a:solidFill>
            </a:endParaRPr>
          </a:p>
        </p:txBody>
      </p:sp>
      <p:pic>
        <p:nvPicPr>
          <p:cNvPr id="8" name="Imag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576" y="6094090"/>
            <a:ext cx="1728788"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Titre 2"/>
          <p:cNvSpPr>
            <a:spLocks noGrp="1"/>
          </p:cNvSpPr>
          <p:nvPr>
            <p:ph type="title"/>
          </p:nvPr>
        </p:nvSpPr>
        <p:spPr>
          <a:xfrm>
            <a:off x="982638" y="261442"/>
            <a:ext cx="10585176" cy="720247"/>
          </a:xfrm>
        </p:spPr>
        <p:txBody>
          <a:bodyPr/>
          <a:lstStyle/>
          <a:p>
            <a:r>
              <a:rPr lang="fr-FR" sz="3600" dirty="0" smtClean="0"/>
              <a:t>Bilan </a:t>
            </a:r>
            <a:r>
              <a:rPr lang="fr-FR" sz="3600" dirty="0" err="1" smtClean="0"/>
              <a:t>sdrh</a:t>
            </a:r>
            <a:r>
              <a:rPr lang="fr-FR" sz="3600" dirty="0" smtClean="0"/>
              <a:t> 2019-2022 / Prochain </a:t>
            </a:r>
            <a:r>
              <a:rPr lang="fr-FR" sz="3600" dirty="0" err="1" smtClean="0"/>
              <a:t>sdrh</a:t>
            </a:r>
            <a:r>
              <a:rPr lang="fr-FR" sz="3600" dirty="0" smtClean="0"/>
              <a:t>  2023 -2027 </a:t>
            </a:r>
            <a:endParaRPr lang="fr-FR" sz="3600" dirty="0"/>
          </a:p>
        </p:txBody>
      </p:sp>
      <p:sp>
        <p:nvSpPr>
          <p:cNvPr id="2" name="Rectangle 1"/>
          <p:cNvSpPr/>
          <p:nvPr/>
        </p:nvSpPr>
        <p:spPr>
          <a:xfrm>
            <a:off x="46534" y="1197546"/>
            <a:ext cx="11639822" cy="4247317"/>
          </a:xfrm>
          <a:prstGeom prst="rect">
            <a:avLst/>
          </a:prstGeom>
        </p:spPr>
        <p:txBody>
          <a:bodyPr wrap="square">
            <a:spAutoFit/>
          </a:bodyPr>
          <a:lstStyle/>
          <a:p>
            <a:pPr marL="457200" lvl="0">
              <a:spcBef>
                <a:spcPts val="0"/>
              </a:spcBef>
              <a:buClr>
                <a:srgbClr val="C0504D"/>
              </a:buClr>
            </a:pPr>
            <a:r>
              <a:rPr lang="fr-FR" sz="2400" b="1" dirty="0" smtClean="0">
                <a:solidFill>
                  <a:srgbClr val="CC0066"/>
                </a:solidFill>
                <a:latin typeface="Calibri"/>
                <a:cs typeface="+mn-cs"/>
              </a:rPr>
              <a:t>Point </a:t>
            </a:r>
            <a:r>
              <a:rPr lang="fr-FR" sz="2400" b="1" dirty="0">
                <a:solidFill>
                  <a:srgbClr val="CC0066"/>
                </a:solidFill>
                <a:latin typeface="Calibri"/>
                <a:cs typeface="+mn-cs"/>
              </a:rPr>
              <a:t>de </a:t>
            </a:r>
            <a:r>
              <a:rPr lang="fr-FR" sz="2400" b="1" dirty="0" smtClean="0">
                <a:solidFill>
                  <a:srgbClr val="CC0066"/>
                </a:solidFill>
                <a:latin typeface="Calibri"/>
                <a:cs typeface="+mn-cs"/>
              </a:rPr>
              <a:t>situation SDRH 2019 – 2022 + modalités d’élaboration du SDRH 2023-2027</a:t>
            </a:r>
          </a:p>
          <a:p>
            <a:pPr marL="342900" lvl="0" indent="-342900">
              <a:spcBef>
                <a:spcPts val="0"/>
              </a:spcBef>
              <a:buClr>
                <a:srgbClr val="C0504D"/>
              </a:buClr>
              <a:buFont typeface="Wingdings" panose="05000000000000000000" pitchFamily="2" charset="2"/>
              <a:buChar char="ü"/>
            </a:pPr>
            <a:endParaRPr lang="fr-FR" sz="2400" b="1" dirty="0">
              <a:solidFill>
                <a:srgbClr val="1F497D"/>
              </a:solidFill>
              <a:latin typeface="Calibri"/>
              <a:cs typeface="+mn-cs"/>
            </a:endParaRPr>
          </a:p>
          <a:p>
            <a:pPr marL="352425" lvl="1" indent="-352425">
              <a:spcBef>
                <a:spcPts val="0"/>
              </a:spcBef>
              <a:buClr>
                <a:srgbClr val="C0504D"/>
              </a:buClr>
              <a:buFont typeface="Wingdings" panose="05000000000000000000" pitchFamily="2" charset="2"/>
              <a:buChar char="ü"/>
            </a:pPr>
            <a:r>
              <a:rPr lang="fr-FR" sz="2400" b="1" dirty="0">
                <a:solidFill>
                  <a:srgbClr val="1F497D"/>
                </a:solidFill>
                <a:latin typeface="Calibri"/>
              </a:rPr>
              <a:t>Éléments de méthodologie d’évaluation : un questionnaire en ligne à destination des Directeurs UGECAM </a:t>
            </a:r>
            <a:r>
              <a:rPr lang="fr-FR" sz="2400" b="1" dirty="0" smtClean="0">
                <a:solidFill>
                  <a:srgbClr val="1F497D"/>
                </a:solidFill>
                <a:latin typeface="Calibri"/>
              </a:rPr>
              <a:t>et DRH/RRH</a:t>
            </a:r>
          </a:p>
          <a:p>
            <a:pPr marL="352425" lvl="1" indent="-352425">
              <a:spcBef>
                <a:spcPts val="0"/>
              </a:spcBef>
              <a:buClr>
                <a:srgbClr val="C0504D"/>
              </a:buClr>
              <a:buFont typeface="Wingdings" panose="05000000000000000000" pitchFamily="2" charset="2"/>
              <a:buChar char="ü"/>
            </a:pPr>
            <a:endParaRPr lang="fr-FR" sz="1000" b="1" dirty="0" smtClean="0">
              <a:solidFill>
                <a:srgbClr val="1F497D"/>
              </a:solidFill>
              <a:latin typeface="Calibri"/>
              <a:cs typeface="+mn-cs"/>
            </a:endParaRPr>
          </a:p>
          <a:p>
            <a:pPr marL="352425" lvl="1" indent="-352425">
              <a:spcBef>
                <a:spcPts val="0"/>
              </a:spcBef>
              <a:buClr>
                <a:srgbClr val="C0504D"/>
              </a:buClr>
              <a:buFont typeface="Wingdings" panose="05000000000000000000" pitchFamily="2" charset="2"/>
              <a:buChar char="ü"/>
            </a:pPr>
            <a:r>
              <a:rPr lang="fr-FR" sz="2400" b="1" dirty="0" smtClean="0">
                <a:solidFill>
                  <a:srgbClr val="1F497D"/>
                </a:solidFill>
                <a:latin typeface="Calibri"/>
                <a:cs typeface="+mn-cs"/>
              </a:rPr>
              <a:t>Remplissage du questionnaire en lien avec les directeurs d’établissements pour les questionnements relevant du niveau local</a:t>
            </a:r>
          </a:p>
          <a:p>
            <a:pPr marL="352425" lvl="1" indent="-352425">
              <a:spcBef>
                <a:spcPts val="0"/>
              </a:spcBef>
              <a:buClr>
                <a:srgbClr val="C0504D"/>
              </a:buClr>
              <a:buFont typeface="Wingdings" panose="05000000000000000000" pitchFamily="2" charset="2"/>
              <a:buChar char="ü"/>
            </a:pPr>
            <a:endParaRPr lang="fr-FR" sz="1000" b="1" dirty="0">
              <a:solidFill>
                <a:srgbClr val="1F497D"/>
              </a:solidFill>
              <a:latin typeface="Calibri"/>
              <a:cs typeface="+mn-cs"/>
            </a:endParaRPr>
          </a:p>
          <a:p>
            <a:pPr marL="352425" lvl="1" indent="-352425">
              <a:spcBef>
                <a:spcPts val="0"/>
              </a:spcBef>
              <a:buClr>
                <a:srgbClr val="C0504D"/>
              </a:buClr>
              <a:buFont typeface="Wingdings" panose="05000000000000000000" pitchFamily="2" charset="2"/>
              <a:buChar char="ü"/>
            </a:pPr>
            <a:r>
              <a:rPr lang="fr-FR" sz="2400" b="1" dirty="0">
                <a:solidFill>
                  <a:srgbClr val="1F497D"/>
                </a:solidFill>
              </a:rPr>
              <a:t>Projection sur les thématiques à inscrire dans le nouveau SDRH - des ateliers DRH/RRH en présentiel (21 mars 2023)</a:t>
            </a:r>
          </a:p>
          <a:p>
            <a:pPr marL="352425" lvl="1" indent="-352425">
              <a:spcBef>
                <a:spcPts val="0"/>
              </a:spcBef>
              <a:buClr>
                <a:srgbClr val="C0504D"/>
              </a:buClr>
              <a:buFont typeface="Wingdings" panose="05000000000000000000" pitchFamily="2" charset="2"/>
              <a:buChar char="ü"/>
            </a:pPr>
            <a:endParaRPr lang="fr-FR" sz="1000" b="1" dirty="0">
              <a:solidFill>
                <a:srgbClr val="1F497D"/>
              </a:solidFill>
            </a:endParaRPr>
          </a:p>
          <a:p>
            <a:pPr marL="352425" lvl="1" indent="-352425">
              <a:spcBef>
                <a:spcPts val="0"/>
              </a:spcBef>
              <a:buClr>
                <a:srgbClr val="C0504D"/>
              </a:buClr>
              <a:buFont typeface="Wingdings" panose="05000000000000000000" pitchFamily="2" charset="2"/>
              <a:buChar char="ü"/>
            </a:pPr>
            <a:r>
              <a:rPr lang="fr-FR" sz="2400" b="1" dirty="0">
                <a:solidFill>
                  <a:srgbClr val="1F497D"/>
                </a:solidFill>
              </a:rPr>
              <a:t>Synthèse et échanges autour des thématiques prioritaires lors </a:t>
            </a:r>
            <a:r>
              <a:rPr lang="fr-FR" sz="2400" b="1" dirty="0" smtClean="0">
                <a:solidFill>
                  <a:srgbClr val="1F497D"/>
                </a:solidFill>
              </a:rPr>
              <a:t>d’une prochaine </a:t>
            </a:r>
            <a:r>
              <a:rPr lang="fr-FR" sz="2400" b="1" dirty="0">
                <a:solidFill>
                  <a:srgbClr val="1F497D"/>
                </a:solidFill>
              </a:rPr>
              <a:t>réunion </a:t>
            </a:r>
            <a:r>
              <a:rPr lang="fr-FR" sz="2400" b="1" dirty="0" smtClean="0">
                <a:solidFill>
                  <a:srgbClr val="1F497D"/>
                </a:solidFill>
              </a:rPr>
              <a:t>de COSTRAT RH puis en CND (2</a:t>
            </a:r>
            <a:r>
              <a:rPr lang="fr-FR" sz="2400" b="1" baseline="30000" dirty="0" smtClean="0">
                <a:solidFill>
                  <a:srgbClr val="1F497D"/>
                </a:solidFill>
              </a:rPr>
              <a:t>nd</a:t>
            </a:r>
            <a:r>
              <a:rPr lang="fr-FR" sz="2400" b="1" dirty="0" smtClean="0">
                <a:solidFill>
                  <a:srgbClr val="1F497D"/>
                </a:solidFill>
              </a:rPr>
              <a:t> semestre 2023)</a:t>
            </a:r>
            <a:endParaRPr lang="fr-FR" dirty="0">
              <a:solidFill>
                <a:srgbClr val="1F497D"/>
              </a:solidFill>
              <a:latin typeface="Calibri"/>
              <a:cs typeface="+mn-cs"/>
            </a:endParaRPr>
          </a:p>
        </p:txBody>
      </p:sp>
    </p:spTree>
    <p:extLst>
      <p:ext uri="{BB962C8B-B14F-4D97-AF65-F5344CB8AC3E}">
        <p14:creationId xmlns:p14="http://schemas.microsoft.com/office/powerpoint/2010/main" val="2077562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rot="16200000">
            <a:off x="11635833" y="84255"/>
            <a:ext cx="476360" cy="539679"/>
          </a:xfrm>
          <a:prstGeom prst="rect">
            <a:avLst/>
          </a:prstGeom>
        </p:spPr>
        <p:txBody>
          <a:bodyPr lIns="108850" tIns="54425" rIns="108850" bIns="54425"/>
          <a:lstStyle/>
          <a:p>
            <a:pPr fontAlgn="base">
              <a:spcBef>
                <a:spcPct val="0"/>
              </a:spcBef>
              <a:spcAft>
                <a:spcPct val="0"/>
              </a:spcAft>
              <a:defRPr/>
            </a:pPr>
            <a:fld id="{06CE11EE-FC29-4B7A-9640-FC705BF8D5F1}" type="slidenum">
              <a:rPr lang="fr-FR">
                <a:solidFill>
                  <a:srgbClr val="1F497D"/>
                </a:solidFill>
                <a:cs typeface="Arial" charset="0"/>
              </a:rPr>
              <a:pPr fontAlgn="base">
                <a:spcBef>
                  <a:spcPct val="0"/>
                </a:spcBef>
                <a:spcAft>
                  <a:spcPct val="0"/>
                </a:spcAft>
                <a:defRPr/>
              </a:pPr>
              <a:t>4</a:t>
            </a:fld>
            <a:endParaRPr lang="fr-FR" dirty="0">
              <a:solidFill>
                <a:srgbClr val="1F497D"/>
              </a:solidFill>
              <a:cs typeface="Arial" charset="0"/>
            </a:endParaRPr>
          </a:p>
        </p:txBody>
      </p:sp>
      <p:sp>
        <p:nvSpPr>
          <p:cNvPr id="3" name="Titre 2"/>
          <p:cNvSpPr>
            <a:spLocks noGrp="1"/>
          </p:cNvSpPr>
          <p:nvPr>
            <p:ph type="title"/>
          </p:nvPr>
        </p:nvSpPr>
        <p:spPr>
          <a:xfrm>
            <a:off x="1414686" y="27881"/>
            <a:ext cx="9613607" cy="720247"/>
          </a:xfrm>
        </p:spPr>
        <p:txBody>
          <a:bodyPr/>
          <a:lstStyle/>
          <a:p>
            <a:r>
              <a:rPr lang="fr-FR" sz="3600" dirty="0"/>
              <a:t>Elaboration SDRH 2023 - 2027</a:t>
            </a:r>
          </a:p>
        </p:txBody>
      </p:sp>
      <p:sp>
        <p:nvSpPr>
          <p:cNvPr id="5" name="Espace réservé du contenu 2"/>
          <p:cNvSpPr>
            <a:spLocks noGrp="1"/>
          </p:cNvSpPr>
          <p:nvPr>
            <p:ph idx="1"/>
          </p:nvPr>
        </p:nvSpPr>
        <p:spPr>
          <a:xfrm>
            <a:off x="335316" y="836906"/>
            <a:ext cx="11423782" cy="5330472"/>
          </a:xfrm>
        </p:spPr>
        <p:txBody>
          <a:bodyPr/>
          <a:lstStyle/>
          <a:p>
            <a:pPr marL="0" indent="0" algn="ctr">
              <a:buNone/>
            </a:pPr>
            <a:r>
              <a:rPr lang="fr-FR" sz="2900" b="1" dirty="0" smtClean="0"/>
              <a:t>Méthodologie</a:t>
            </a:r>
            <a:endParaRPr lang="fr-FR" sz="2900" b="1" dirty="0"/>
          </a:p>
        </p:txBody>
      </p:sp>
      <p:graphicFrame>
        <p:nvGraphicFramePr>
          <p:cNvPr id="2" name="Diagramme 1"/>
          <p:cNvGraphicFramePr/>
          <p:nvPr>
            <p:extLst>
              <p:ext uri="{D42A27DB-BD31-4B8C-83A1-F6EECF244321}">
                <p14:modId xmlns:p14="http://schemas.microsoft.com/office/powerpoint/2010/main" val="2824461964"/>
              </p:ext>
            </p:extLst>
          </p:nvPr>
        </p:nvGraphicFramePr>
        <p:xfrm>
          <a:off x="527313" y="1341079"/>
          <a:ext cx="10943791" cy="48256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ZoneTexte 5"/>
          <p:cNvSpPr txBox="1"/>
          <p:nvPr/>
        </p:nvSpPr>
        <p:spPr>
          <a:xfrm>
            <a:off x="143320" y="1989300"/>
            <a:ext cx="383993" cy="386912"/>
          </a:xfrm>
          <a:prstGeom prst="rect">
            <a:avLst/>
          </a:prstGeom>
        </p:spPr>
        <p:style>
          <a:lnRef idx="0">
            <a:schemeClr val="accent1"/>
          </a:lnRef>
          <a:fillRef idx="3">
            <a:schemeClr val="accent1"/>
          </a:fillRef>
          <a:effectRef idx="3">
            <a:schemeClr val="accent1"/>
          </a:effectRef>
          <a:fontRef idx="minor">
            <a:schemeClr val="lt1"/>
          </a:fontRef>
        </p:style>
        <p:txBody>
          <a:bodyPr wrap="square" lIns="108850" tIns="54425" rIns="108850" bIns="54425" rtlCol="0">
            <a:spAutoFit/>
          </a:bodyPr>
          <a:lstStyle/>
          <a:p>
            <a:r>
              <a:rPr lang="fr-FR" dirty="0" smtClean="0"/>
              <a:t>1</a:t>
            </a:r>
            <a:endParaRPr lang="fr-FR" dirty="0"/>
          </a:p>
        </p:txBody>
      </p:sp>
      <p:sp>
        <p:nvSpPr>
          <p:cNvPr id="7" name="ZoneTexte 6"/>
          <p:cNvSpPr txBox="1"/>
          <p:nvPr/>
        </p:nvSpPr>
        <p:spPr>
          <a:xfrm>
            <a:off x="154497" y="3861942"/>
            <a:ext cx="383993" cy="386912"/>
          </a:xfrm>
          <a:prstGeom prst="rect">
            <a:avLst/>
          </a:prstGeom>
        </p:spPr>
        <p:style>
          <a:lnRef idx="0">
            <a:schemeClr val="accent1"/>
          </a:lnRef>
          <a:fillRef idx="3">
            <a:schemeClr val="accent1"/>
          </a:fillRef>
          <a:effectRef idx="3">
            <a:schemeClr val="accent1"/>
          </a:effectRef>
          <a:fontRef idx="minor">
            <a:schemeClr val="lt1"/>
          </a:fontRef>
        </p:style>
        <p:txBody>
          <a:bodyPr wrap="square" lIns="108850" tIns="54425" rIns="108850" bIns="54425" rtlCol="0">
            <a:spAutoFit/>
          </a:bodyPr>
          <a:lstStyle/>
          <a:p>
            <a:r>
              <a:rPr lang="fr-FR" dirty="0" smtClean="0"/>
              <a:t>2</a:t>
            </a:r>
            <a:endParaRPr lang="fr-FR" dirty="0"/>
          </a:p>
        </p:txBody>
      </p:sp>
      <p:sp>
        <p:nvSpPr>
          <p:cNvPr id="8" name="ZoneTexte 7"/>
          <p:cNvSpPr txBox="1"/>
          <p:nvPr/>
        </p:nvSpPr>
        <p:spPr>
          <a:xfrm>
            <a:off x="143320" y="5230411"/>
            <a:ext cx="383993" cy="386912"/>
          </a:xfrm>
          <a:prstGeom prst="rect">
            <a:avLst/>
          </a:prstGeom>
        </p:spPr>
        <p:style>
          <a:lnRef idx="0">
            <a:schemeClr val="accent1"/>
          </a:lnRef>
          <a:fillRef idx="3">
            <a:schemeClr val="accent1"/>
          </a:fillRef>
          <a:effectRef idx="3">
            <a:schemeClr val="accent1"/>
          </a:effectRef>
          <a:fontRef idx="minor">
            <a:schemeClr val="lt1"/>
          </a:fontRef>
        </p:style>
        <p:txBody>
          <a:bodyPr wrap="square" lIns="108850" tIns="54425" rIns="108850" bIns="54425" rtlCol="0">
            <a:spAutoFit/>
          </a:bodyPr>
          <a:lstStyle/>
          <a:p>
            <a:r>
              <a:rPr lang="fr-FR" dirty="0" smtClean="0"/>
              <a:t>3</a:t>
            </a:r>
            <a:endParaRPr lang="fr-FR" dirty="0"/>
          </a:p>
        </p:txBody>
      </p:sp>
    </p:spTree>
    <p:extLst>
      <p:ext uri="{BB962C8B-B14F-4D97-AF65-F5344CB8AC3E}">
        <p14:creationId xmlns:p14="http://schemas.microsoft.com/office/powerpoint/2010/main" val="3242321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rganigramme : Alternative 30"/>
          <p:cNvSpPr/>
          <p:nvPr/>
        </p:nvSpPr>
        <p:spPr>
          <a:xfrm>
            <a:off x="1523231" y="4174432"/>
            <a:ext cx="6295055"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La démarche GPEC</a:t>
            </a:r>
          </a:p>
        </p:txBody>
      </p:sp>
      <p:sp>
        <p:nvSpPr>
          <p:cNvPr id="2" name="Titre 1"/>
          <p:cNvSpPr>
            <a:spLocks noGrp="1"/>
          </p:cNvSpPr>
          <p:nvPr>
            <p:ph type="title"/>
          </p:nvPr>
        </p:nvSpPr>
        <p:spPr>
          <a:xfrm>
            <a:off x="910630" y="147845"/>
            <a:ext cx="10536484" cy="720247"/>
          </a:xfrm>
        </p:spPr>
        <p:txBody>
          <a:bodyPr/>
          <a:lstStyle/>
          <a:p>
            <a:r>
              <a:rPr lang="fr-FR" sz="3600" dirty="0" smtClean="0"/>
              <a:t>Focus sur le questionnaire RH - thématiques</a:t>
            </a:r>
            <a:endParaRPr lang="fr-FR" sz="3600" dirty="0"/>
          </a:p>
        </p:txBody>
      </p:sp>
      <p:sp>
        <p:nvSpPr>
          <p:cNvPr id="26" name="Organigramme : Alternative 25"/>
          <p:cNvSpPr/>
          <p:nvPr/>
        </p:nvSpPr>
        <p:spPr>
          <a:xfrm>
            <a:off x="1697606" y="1263931"/>
            <a:ext cx="6120680"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smtClean="0"/>
              <a:t>	</a:t>
            </a:r>
            <a:r>
              <a:rPr lang="fr-FR" sz="1600" b="1" dirty="0">
                <a:solidFill>
                  <a:srgbClr val="EEECE1">
                    <a:lumMod val="25000"/>
                  </a:srgbClr>
                </a:solidFill>
              </a:rPr>
              <a:t>Impact RH des transformations majeures d’établissement (et évolutions liées au virage inclusif)</a:t>
            </a:r>
          </a:p>
        </p:txBody>
      </p:sp>
      <p:sp>
        <p:nvSpPr>
          <p:cNvPr id="27" name="Organigramme : Alternative 26"/>
          <p:cNvSpPr/>
          <p:nvPr/>
        </p:nvSpPr>
        <p:spPr>
          <a:xfrm>
            <a:off x="2276936" y="2256640"/>
            <a:ext cx="5556208"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pour les UGECAM inscrites dans le processus </a:t>
            </a:r>
          </a:p>
          <a:p>
            <a:pPr algn="r">
              <a:tabLst>
                <a:tab pos="1076325" algn="l"/>
              </a:tabLst>
            </a:pPr>
            <a:r>
              <a:rPr lang="fr-FR" sz="1600" b="1" dirty="0">
                <a:solidFill>
                  <a:srgbClr val="EEECE1">
                    <a:lumMod val="25000"/>
                  </a:srgbClr>
                </a:solidFill>
              </a:rPr>
              <a:t>La mutualisation de la paie </a:t>
            </a:r>
          </a:p>
        </p:txBody>
      </p:sp>
      <p:sp>
        <p:nvSpPr>
          <p:cNvPr id="28" name="Organigramme : Alternative 27"/>
          <p:cNvSpPr/>
          <p:nvPr/>
        </p:nvSpPr>
        <p:spPr>
          <a:xfrm>
            <a:off x="2262078" y="3222973"/>
            <a:ext cx="5556208"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La politique de formation </a:t>
            </a:r>
          </a:p>
        </p:txBody>
      </p:sp>
      <p:sp>
        <p:nvSpPr>
          <p:cNvPr id="29" name="Ellipse 28"/>
          <p:cNvSpPr/>
          <p:nvPr/>
        </p:nvSpPr>
        <p:spPr>
          <a:xfrm>
            <a:off x="118542" y="1510444"/>
            <a:ext cx="3326856" cy="343413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Axe 1 - Accompagner la transformation de nos missions et de nos organisations</a:t>
            </a:r>
          </a:p>
        </p:txBody>
      </p:sp>
      <p:sp>
        <p:nvSpPr>
          <p:cNvPr id="30" name="Bouée 29"/>
          <p:cNvSpPr/>
          <p:nvPr/>
        </p:nvSpPr>
        <p:spPr>
          <a:xfrm>
            <a:off x="118542" y="1291473"/>
            <a:ext cx="3506876" cy="3747055"/>
          </a:xfrm>
          <a:prstGeom prst="donut">
            <a:avLst>
              <a:gd name="adj" fmla="val 7022"/>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9" name="Organigramme : Multidocument 38"/>
          <p:cNvSpPr/>
          <p:nvPr/>
        </p:nvSpPr>
        <p:spPr>
          <a:xfrm>
            <a:off x="7908936" y="1088768"/>
            <a:ext cx="3677313" cy="1008112"/>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Actions RH régionales / locales</a:t>
            </a:r>
          </a:p>
          <a:p>
            <a:pPr marL="171450" indent="-171450">
              <a:buFont typeface="Arial" panose="020B0604020202020204" pitchFamily="34" charset="0"/>
              <a:buChar char="•"/>
            </a:pPr>
            <a:r>
              <a:rPr lang="fr-FR" sz="1200" b="1" dirty="0">
                <a:solidFill>
                  <a:schemeClr val="tx1"/>
                </a:solidFill>
              </a:rPr>
              <a:t>Accompagnement apporté par le national</a:t>
            </a:r>
          </a:p>
          <a:p>
            <a:pPr marL="171450" indent="-171450">
              <a:buFont typeface="Arial" panose="020B0604020202020204" pitchFamily="34" charset="0"/>
              <a:buChar char="•"/>
            </a:pPr>
            <a:r>
              <a:rPr lang="fr-FR" sz="1200" b="1" dirty="0">
                <a:solidFill>
                  <a:schemeClr val="tx1"/>
                </a:solidFill>
              </a:rPr>
              <a:t>Les attentes et l’appui à l’accompagnement</a:t>
            </a:r>
          </a:p>
        </p:txBody>
      </p:sp>
      <p:sp>
        <p:nvSpPr>
          <p:cNvPr id="40" name="Organigramme : Multidocument 39"/>
          <p:cNvSpPr/>
          <p:nvPr/>
        </p:nvSpPr>
        <p:spPr>
          <a:xfrm>
            <a:off x="7875250" y="2243985"/>
            <a:ext cx="4078390" cy="873750"/>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Organisation au niveau régional / local</a:t>
            </a:r>
          </a:p>
          <a:p>
            <a:pPr marL="171450" indent="-171450">
              <a:buFont typeface="Arial" panose="020B0604020202020204" pitchFamily="34" charset="0"/>
              <a:buChar char="•"/>
            </a:pPr>
            <a:r>
              <a:rPr lang="fr-FR" sz="1200" b="1" dirty="0">
                <a:solidFill>
                  <a:schemeClr val="tx1"/>
                </a:solidFill>
              </a:rPr>
              <a:t>Satisfaction/impact/écueils et points de vigilance</a:t>
            </a:r>
          </a:p>
        </p:txBody>
      </p:sp>
      <p:sp>
        <p:nvSpPr>
          <p:cNvPr id="41" name="Organigramme : Multidocument 40"/>
          <p:cNvSpPr/>
          <p:nvPr/>
        </p:nvSpPr>
        <p:spPr>
          <a:xfrm>
            <a:off x="7908936" y="3227512"/>
            <a:ext cx="3613857" cy="770034"/>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attentes </a:t>
            </a:r>
          </a:p>
          <a:p>
            <a:pPr marL="171450" indent="-171450">
              <a:buFont typeface="Arial" panose="020B0604020202020204" pitchFamily="34" charset="0"/>
              <a:buChar char="•"/>
            </a:pPr>
            <a:r>
              <a:rPr lang="fr-FR" sz="1200" b="1" dirty="0">
                <a:solidFill>
                  <a:schemeClr val="tx1"/>
                </a:solidFill>
              </a:rPr>
              <a:t>Situation au regard du DPC</a:t>
            </a:r>
          </a:p>
        </p:txBody>
      </p:sp>
      <p:sp>
        <p:nvSpPr>
          <p:cNvPr id="42" name="Organigramme : Multidocument 41"/>
          <p:cNvSpPr/>
          <p:nvPr/>
        </p:nvSpPr>
        <p:spPr>
          <a:xfrm>
            <a:off x="7972392" y="4174432"/>
            <a:ext cx="3613857" cy="770034"/>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attentes </a:t>
            </a:r>
          </a:p>
        </p:txBody>
      </p:sp>
    </p:spTree>
    <p:extLst>
      <p:ext uri="{BB962C8B-B14F-4D97-AF65-F5344CB8AC3E}">
        <p14:creationId xmlns:p14="http://schemas.microsoft.com/office/powerpoint/2010/main" val="2978418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rganigramme : Alternative 12"/>
          <p:cNvSpPr/>
          <p:nvPr/>
        </p:nvSpPr>
        <p:spPr>
          <a:xfrm>
            <a:off x="1573637" y="4436707"/>
            <a:ext cx="6469430" cy="645521"/>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r"/>
            <a:r>
              <a:rPr lang="fr-FR" sz="1600" b="1" dirty="0"/>
              <a:t>	</a:t>
            </a:r>
            <a:r>
              <a:rPr lang="fr-FR" sz="1600" b="1" dirty="0">
                <a:solidFill>
                  <a:srgbClr val="EEECE1">
                    <a:lumMod val="25000"/>
                  </a:srgbClr>
                </a:solidFill>
              </a:rPr>
              <a:t>La mesure du climat </a:t>
            </a:r>
            <a:r>
              <a:rPr lang="fr-FR" sz="1600" b="1" dirty="0" smtClean="0">
                <a:solidFill>
                  <a:srgbClr val="EEECE1">
                    <a:lumMod val="25000"/>
                  </a:srgbClr>
                </a:solidFill>
              </a:rPr>
              <a:t>social</a:t>
            </a:r>
            <a:endParaRPr lang="fr-FR" sz="1600" b="1" dirty="0">
              <a:solidFill>
                <a:srgbClr val="EEECE1">
                  <a:lumMod val="25000"/>
                </a:srgbClr>
              </a:solidFill>
            </a:endParaRPr>
          </a:p>
        </p:txBody>
      </p:sp>
      <p:sp>
        <p:nvSpPr>
          <p:cNvPr id="31" name="Organigramme : Alternative 30"/>
          <p:cNvSpPr/>
          <p:nvPr/>
        </p:nvSpPr>
        <p:spPr>
          <a:xfrm>
            <a:off x="1556306" y="3689705"/>
            <a:ext cx="6469430" cy="627555"/>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r"/>
            <a:r>
              <a:rPr lang="fr-FR" sz="1600" b="1" dirty="0"/>
              <a:t>	</a:t>
            </a:r>
            <a:r>
              <a:rPr lang="fr-FR" sz="1600" b="1" dirty="0">
                <a:solidFill>
                  <a:srgbClr val="EEECE1">
                    <a:lumMod val="25000"/>
                  </a:srgbClr>
                </a:solidFill>
              </a:rPr>
              <a:t>L’organisation du temps de </a:t>
            </a:r>
            <a:r>
              <a:rPr lang="fr-FR" sz="1600" b="1" dirty="0" smtClean="0">
                <a:solidFill>
                  <a:srgbClr val="EEECE1">
                    <a:lumMod val="25000"/>
                  </a:srgbClr>
                </a:solidFill>
              </a:rPr>
              <a:t>travail</a:t>
            </a:r>
            <a:endParaRPr lang="fr-FR" sz="1600" b="1" dirty="0"/>
          </a:p>
        </p:txBody>
      </p:sp>
      <p:sp>
        <p:nvSpPr>
          <p:cNvPr id="2" name="Titre 1"/>
          <p:cNvSpPr>
            <a:spLocks noGrp="1"/>
          </p:cNvSpPr>
          <p:nvPr>
            <p:ph type="title"/>
          </p:nvPr>
        </p:nvSpPr>
        <p:spPr>
          <a:xfrm>
            <a:off x="910630" y="147845"/>
            <a:ext cx="10536484" cy="720247"/>
          </a:xfrm>
        </p:spPr>
        <p:txBody>
          <a:bodyPr/>
          <a:lstStyle/>
          <a:p>
            <a:r>
              <a:rPr lang="fr-FR" sz="3600" dirty="0" smtClean="0"/>
              <a:t>Focus sur le questionnaire RH - thématiques</a:t>
            </a:r>
            <a:endParaRPr lang="fr-FR" sz="3600" dirty="0"/>
          </a:p>
        </p:txBody>
      </p:sp>
      <p:sp>
        <p:nvSpPr>
          <p:cNvPr id="26" name="Organigramme : Alternative 25"/>
          <p:cNvSpPr/>
          <p:nvPr/>
        </p:nvSpPr>
        <p:spPr>
          <a:xfrm>
            <a:off x="1871980" y="1263931"/>
            <a:ext cx="6120680" cy="630213"/>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La démarche RSO</a:t>
            </a:r>
          </a:p>
        </p:txBody>
      </p:sp>
      <p:sp>
        <p:nvSpPr>
          <p:cNvPr id="27" name="Organigramme : Alternative 26"/>
          <p:cNvSpPr/>
          <p:nvPr/>
        </p:nvSpPr>
        <p:spPr>
          <a:xfrm>
            <a:off x="2478309" y="2012983"/>
            <a:ext cx="5556208"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smtClean="0">
                <a:solidFill>
                  <a:srgbClr val="EEECE1">
                    <a:lumMod val="25000"/>
                  </a:srgbClr>
                </a:solidFill>
              </a:rPr>
              <a:t>La politique </a:t>
            </a:r>
            <a:r>
              <a:rPr lang="fr-FR" sz="1600" b="1" dirty="0">
                <a:solidFill>
                  <a:srgbClr val="EEECE1">
                    <a:lumMod val="25000"/>
                  </a:srgbClr>
                </a:solidFill>
              </a:rPr>
              <a:t>de maintien dans l’emploi des salariés en situation de handicap</a:t>
            </a:r>
          </a:p>
        </p:txBody>
      </p:sp>
      <p:sp>
        <p:nvSpPr>
          <p:cNvPr id="28" name="Organigramme : Alternative 27"/>
          <p:cNvSpPr/>
          <p:nvPr/>
        </p:nvSpPr>
        <p:spPr>
          <a:xfrm>
            <a:off x="2469528" y="3018485"/>
            <a:ext cx="5556208" cy="575841"/>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La prévention des risques professionnels</a:t>
            </a:r>
          </a:p>
        </p:txBody>
      </p:sp>
      <p:sp>
        <p:nvSpPr>
          <p:cNvPr id="29" name="Ellipse 28"/>
          <p:cNvSpPr/>
          <p:nvPr/>
        </p:nvSpPr>
        <p:spPr>
          <a:xfrm>
            <a:off x="118542" y="1510444"/>
            <a:ext cx="3326856" cy="3434136"/>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Axe 2 - S’engager dans la performance </a:t>
            </a:r>
            <a:r>
              <a:rPr lang="fr-FR" dirty="0" smtClean="0"/>
              <a:t>sociale </a:t>
            </a:r>
            <a:r>
              <a:rPr lang="fr-FR" dirty="0"/>
              <a:t>et la qualité de vie au travail</a:t>
            </a:r>
          </a:p>
        </p:txBody>
      </p:sp>
      <p:sp>
        <p:nvSpPr>
          <p:cNvPr id="30" name="Bouée 29"/>
          <p:cNvSpPr/>
          <p:nvPr/>
        </p:nvSpPr>
        <p:spPr>
          <a:xfrm>
            <a:off x="118542" y="1291473"/>
            <a:ext cx="3506876" cy="3747055"/>
          </a:xfrm>
          <a:prstGeom prst="donut">
            <a:avLst>
              <a:gd name="adj" fmla="val 7022"/>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Organigramme : Multidocument 14"/>
          <p:cNvSpPr/>
          <p:nvPr/>
        </p:nvSpPr>
        <p:spPr>
          <a:xfrm>
            <a:off x="8111431" y="1105372"/>
            <a:ext cx="3240359" cy="788772"/>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p:txBody>
      </p:sp>
      <p:sp>
        <p:nvSpPr>
          <p:cNvPr id="16" name="Organigramme : Multidocument 15"/>
          <p:cNvSpPr/>
          <p:nvPr/>
        </p:nvSpPr>
        <p:spPr>
          <a:xfrm>
            <a:off x="8124923" y="2012983"/>
            <a:ext cx="3240359" cy="668105"/>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attentes</a:t>
            </a:r>
          </a:p>
        </p:txBody>
      </p:sp>
      <p:sp>
        <p:nvSpPr>
          <p:cNvPr id="17" name="Organigramme : Multidocument 16"/>
          <p:cNvSpPr/>
          <p:nvPr/>
        </p:nvSpPr>
        <p:spPr>
          <a:xfrm>
            <a:off x="8159600" y="2823847"/>
            <a:ext cx="3240359"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
            </a:r>
            <a:r>
              <a:rPr lang="fr-FR" sz="1200" b="1" dirty="0" smtClean="0">
                <a:solidFill>
                  <a:schemeClr val="tx1"/>
                </a:solidFill>
              </a:rPr>
              <a:t>attentes / accompagnement</a:t>
            </a:r>
            <a:endParaRPr lang="fr-FR" sz="1200" b="1" dirty="0">
              <a:solidFill>
                <a:schemeClr val="tx1"/>
              </a:solidFill>
            </a:endParaRPr>
          </a:p>
        </p:txBody>
      </p:sp>
      <p:sp>
        <p:nvSpPr>
          <p:cNvPr id="18" name="Organigramme : Multidocument 17"/>
          <p:cNvSpPr/>
          <p:nvPr/>
        </p:nvSpPr>
        <p:spPr>
          <a:xfrm>
            <a:off x="8159599" y="3634842"/>
            <a:ext cx="3240359" cy="662252"/>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
            </a:r>
            <a:r>
              <a:rPr lang="fr-FR" sz="1200" b="1" dirty="0" smtClean="0">
                <a:solidFill>
                  <a:schemeClr val="tx1"/>
                </a:solidFill>
              </a:rPr>
              <a:t>attentes</a:t>
            </a:r>
            <a:endParaRPr lang="fr-FR" sz="1200" b="1" dirty="0">
              <a:solidFill>
                <a:schemeClr val="tx1"/>
              </a:solidFill>
            </a:endParaRPr>
          </a:p>
        </p:txBody>
      </p:sp>
      <p:sp>
        <p:nvSpPr>
          <p:cNvPr id="19" name="Organigramme : Multidocument 18"/>
          <p:cNvSpPr/>
          <p:nvPr/>
        </p:nvSpPr>
        <p:spPr>
          <a:xfrm>
            <a:off x="8159600" y="4376276"/>
            <a:ext cx="3240359" cy="662252"/>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
            </a:r>
            <a:r>
              <a:rPr lang="fr-FR" sz="1200" b="1" dirty="0" smtClean="0">
                <a:solidFill>
                  <a:schemeClr val="tx1"/>
                </a:solidFill>
              </a:rPr>
              <a:t>bilans</a:t>
            </a:r>
            <a:endParaRPr lang="fr-FR" sz="1200" b="1" dirty="0">
              <a:solidFill>
                <a:schemeClr val="tx1"/>
              </a:solidFill>
            </a:endParaRPr>
          </a:p>
        </p:txBody>
      </p:sp>
    </p:spTree>
    <p:extLst>
      <p:ext uri="{BB962C8B-B14F-4D97-AF65-F5344CB8AC3E}">
        <p14:creationId xmlns:p14="http://schemas.microsoft.com/office/powerpoint/2010/main" val="1441516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rganigramme : Alternative 30"/>
          <p:cNvSpPr/>
          <p:nvPr/>
        </p:nvSpPr>
        <p:spPr>
          <a:xfrm>
            <a:off x="1585167" y="5590034"/>
            <a:ext cx="6469430" cy="627555"/>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r"/>
            <a:r>
              <a:rPr lang="fr-FR" sz="1600" b="1" dirty="0" smtClean="0">
                <a:solidFill>
                  <a:srgbClr val="EEECE1">
                    <a:lumMod val="25000"/>
                  </a:srgbClr>
                </a:solidFill>
              </a:rPr>
              <a:t>Partage </a:t>
            </a:r>
            <a:r>
              <a:rPr lang="fr-FR" sz="1600" b="1" dirty="0">
                <a:solidFill>
                  <a:srgbClr val="EEECE1">
                    <a:lumMod val="25000"/>
                  </a:srgbClr>
                </a:solidFill>
              </a:rPr>
              <a:t>de l’information au sein de l’UGECAM </a:t>
            </a:r>
          </a:p>
        </p:txBody>
      </p:sp>
      <p:sp>
        <p:nvSpPr>
          <p:cNvPr id="2" name="Titre 1"/>
          <p:cNvSpPr>
            <a:spLocks noGrp="1"/>
          </p:cNvSpPr>
          <p:nvPr>
            <p:ph type="title"/>
          </p:nvPr>
        </p:nvSpPr>
        <p:spPr>
          <a:xfrm>
            <a:off x="910630" y="147845"/>
            <a:ext cx="10536484" cy="720247"/>
          </a:xfrm>
        </p:spPr>
        <p:txBody>
          <a:bodyPr/>
          <a:lstStyle/>
          <a:p>
            <a:r>
              <a:rPr lang="fr-FR" sz="3600" dirty="0" smtClean="0"/>
              <a:t>Focus sur le questionnaire RH - thématiques</a:t>
            </a:r>
            <a:endParaRPr lang="fr-FR" sz="3600" dirty="0"/>
          </a:p>
        </p:txBody>
      </p:sp>
      <p:sp>
        <p:nvSpPr>
          <p:cNvPr id="26" name="Organigramme : Alternative 25"/>
          <p:cNvSpPr/>
          <p:nvPr/>
        </p:nvSpPr>
        <p:spPr>
          <a:xfrm>
            <a:off x="1871980" y="1263931"/>
            <a:ext cx="6120680" cy="630213"/>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Marque employeur </a:t>
            </a:r>
            <a:r>
              <a:rPr lang="fr-FR" sz="1600" b="1" dirty="0" smtClean="0">
                <a:solidFill>
                  <a:srgbClr val="EEECE1">
                    <a:lumMod val="25000"/>
                  </a:srgbClr>
                </a:solidFill>
              </a:rPr>
              <a:t>/partenariats </a:t>
            </a:r>
            <a:endParaRPr lang="fr-FR" sz="1600" b="1" dirty="0">
              <a:solidFill>
                <a:srgbClr val="EEECE1">
                  <a:lumMod val="25000"/>
                </a:srgbClr>
              </a:solidFill>
            </a:endParaRPr>
          </a:p>
        </p:txBody>
      </p:sp>
      <p:sp>
        <p:nvSpPr>
          <p:cNvPr id="27" name="Organigramme : Alternative 26"/>
          <p:cNvSpPr/>
          <p:nvPr/>
        </p:nvSpPr>
        <p:spPr>
          <a:xfrm>
            <a:off x="2461208" y="2367601"/>
            <a:ext cx="5556208" cy="768739"/>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smtClean="0">
                <a:solidFill>
                  <a:srgbClr val="EEECE1">
                    <a:lumMod val="25000"/>
                  </a:srgbClr>
                </a:solidFill>
              </a:rPr>
              <a:t>Problématiques </a:t>
            </a:r>
            <a:r>
              <a:rPr lang="fr-FR" sz="1600" b="1" dirty="0">
                <a:solidFill>
                  <a:srgbClr val="EEECE1">
                    <a:lumMod val="25000"/>
                  </a:srgbClr>
                </a:solidFill>
              </a:rPr>
              <a:t>du recrutement (faire face aux difficultés</a:t>
            </a:r>
            <a:r>
              <a:rPr lang="fr-FR" sz="1600" b="1" dirty="0" smtClean="0">
                <a:solidFill>
                  <a:srgbClr val="EEECE1">
                    <a:lumMod val="25000"/>
                  </a:srgbClr>
                </a:solidFill>
              </a:rPr>
              <a:t>)</a:t>
            </a:r>
            <a:endParaRPr lang="fr-FR" sz="1600" b="1" dirty="0">
              <a:solidFill>
                <a:srgbClr val="EEECE1">
                  <a:lumMod val="25000"/>
                </a:srgbClr>
              </a:solidFill>
            </a:endParaRPr>
          </a:p>
        </p:txBody>
      </p:sp>
      <p:sp>
        <p:nvSpPr>
          <p:cNvPr id="28" name="Organigramme : Alternative 27"/>
          <p:cNvSpPr/>
          <p:nvPr/>
        </p:nvSpPr>
        <p:spPr>
          <a:xfrm>
            <a:off x="2436452" y="4471227"/>
            <a:ext cx="5556208" cy="575841"/>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Mise en place des </a:t>
            </a:r>
            <a:r>
              <a:rPr lang="fr-FR" sz="1600" b="1" dirty="0" smtClean="0">
                <a:solidFill>
                  <a:srgbClr val="EEECE1">
                    <a:lumMod val="25000"/>
                  </a:srgbClr>
                </a:solidFill>
              </a:rPr>
              <a:t>CSE</a:t>
            </a:r>
            <a:endParaRPr lang="fr-FR" sz="1600" b="1" dirty="0">
              <a:solidFill>
                <a:srgbClr val="EEECE1">
                  <a:lumMod val="25000"/>
                </a:srgbClr>
              </a:solidFill>
            </a:endParaRPr>
          </a:p>
        </p:txBody>
      </p:sp>
      <p:sp>
        <p:nvSpPr>
          <p:cNvPr id="29" name="Ellipse 28"/>
          <p:cNvSpPr/>
          <p:nvPr/>
        </p:nvSpPr>
        <p:spPr>
          <a:xfrm>
            <a:off x="276059" y="1014312"/>
            <a:ext cx="2750792" cy="24386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Axe 3 - Renforcer notre culture commune et développer notre attractivité</a:t>
            </a:r>
          </a:p>
        </p:txBody>
      </p:sp>
      <p:sp>
        <p:nvSpPr>
          <p:cNvPr id="30" name="Bouée 29"/>
          <p:cNvSpPr/>
          <p:nvPr/>
        </p:nvSpPr>
        <p:spPr>
          <a:xfrm>
            <a:off x="217553" y="868698"/>
            <a:ext cx="2867805" cy="2584222"/>
          </a:xfrm>
          <a:prstGeom prst="donut">
            <a:avLst>
              <a:gd name="adj" fmla="val 7022"/>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Ellipse 14"/>
          <p:cNvSpPr/>
          <p:nvPr/>
        </p:nvSpPr>
        <p:spPr>
          <a:xfrm>
            <a:off x="175518" y="3984548"/>
            <a:ext cx="2750792" cy="24386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Axe 4 - Favoriser un dialogue social de qualité, support des transformations</a:t>
            </a:r>
          </a:p>
        </p:txBody>
      </p:sp>
      <p:sp>
        <p:nvSpPr>
          <p:cNvPr id="16" name="Bouée 15"/>
          <p:cNvSpPr/>
          <p:nvPr/>
        </p:nvSpPr>
        <p:spPr>
          <a:xfrm>
            <a:off x="117012" y="3838934"/>
            <a:ext cx="2867805" cy="2584222"/>
          </a:xfrm>
          <a:prstGeom prst="donut">
            <a:avLst>
              <a:gd name="adj" fmla="val 7022"/>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0" name="Organigramme : Multidocument 19"/>
          <p:cNvSpPr/>
          <p:nvPr/>
        </p:nvSpPr>
        <p:spPr>
          <a:xfrm>
            <a:off x="8111431" y="1200862"/>
            <a:ext cx="3240359" cy="788772"/>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p:txBody>
      </p:sp>
      <p:sp>
        <p:nvSpPr>
          <p:cNvPr id="21" name="Organigramme : Multidocument 20"/>
          <p:cNvSpPr/>
          <p:nvPr/>
        </p:nvSpPr>
        <p:spPr>
          <a:xfrm>
            <a:off x="8111431" y="2410817"/>
            <a:ext cx="3240359"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attentes / accompagnement</a:t>
            </a:r>
          </a:p>
        </p:txBody>
      </p:sp>
      <p:sp>
        <p:nvSpPr>
          <p:cNvPr id="22" name="Organigramme : Multidocument 21"/>
          <p:cNvSpPr/>
          <p:nvPr/>
        </p:nvSpPr>
        <p:spPr>
          <a:xfrm>
            <a:off x="8111430" y="4364762"/>
            <a:ext cx="3240359"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Organisation et bilan</a:t>
            </a:r>
          </a:p>
          <a:p>
            <a:pPr marL="171450" indent="-171450">
              <a:buFont typeface="Arial" panose="020B0604020202020204" pitchFamily="34" charset="0"/>
              <a:buChar char="•"/>
            </a:pPr>
            <a:r>
              <a:rPr lang="fr-FR" sz="1200" b="1" dirty="0">
                <a:solidFill>
                  <a:schemeClr val="tx1"/>
                </a:solidFill>
              </a:rPr>
              <a:t>Impact sur la dialogue social</a:t>
            </a:r>
          </a:p>
        </p:txBody>
      </p:sp>
      <p:sp>
        <p:nvSpPr>
          <p:cNvPr id="23" name="Organigramme : Multidocument 22"/>
          <p:cNvSpPr/>
          <p:nvPr/>
        </p:nvSpPr>
        <p:spPr>
          <a:xfrm>
            <a:off x="8127355" y="5590034"/>
            <a:ext cx="3240359" cy="497937"/>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attentes / accompagnement</a:t>
            </a:r>
          </a:p>
        </p:txBody>
      </p:sp>
    </p:spTree>
    <p:extLst>
      <p:ext uri="{BB962C8B-B14F-4D97-AF65-F5344CB8AC3E}">
        <p14:creationId xmlns:p14="http://schemas.microsoft.com/office/powerpoint/2010/main" val="426067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0630" y="147845"/>
            <a:ext cx="10536484" cy="720247"/>
          </a:xfrm>
        </p:spPr>
        <p:txBody>
          <a:bodyPr/>
          <a:lstStyle/>
          <a:p>
            <a:r>
              <a:rPr lang="fr-FR" sz="3600" dirty="0" smtClean="0"/>
              <a:t>Focus sur le questionnaire RH - thématiques</a:t>
            </a:r>
            <a:endParaRPr lang="fr-FR" sz="3600" dirty="0"/>
          </a:p>
        </p:txBody>
      </p:sp>
      <p:sp>
        <p:nvSpPr>
          <p:cNvPr id="26" name="Organigramme : Alternative 25"/>
          <p:cNvSpPr/>
          <p:nvPr/>
        </p:nvSpPr>
        <p:spPr>
          <a:xfrm>
            <a:off x="1871980" y="1695978"/>
            <a:ext cx="6120680" cy="630213"/>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Formation des </a:t>
            </a:r>
            <a:r>
              <a:rPr lang="fr-FR" sz="1600" b="1" dirty="0" smtClean="0">
                <a:solidFill>
                  <a:srgbClr val="EEECE1">
                    <a:lumMod val="25000"/>
                  </a:srgbClr>
                </a:solidFill>
              </a:rPr>
              <a:t>managers</a:t>
            </a:r>
            <a:endParaRPr lang="fr-FR" sz="1600" b="1" dirty="0">
              <a:solidFill>
                <a:srgbClr val="EEECE1">
                  <a:lumMod val="25000"/>
                </a:srgbClr>
              </a:solidFill>
            </a:endParaRPr>
          </a:p>
        </p:txBody>
      </p:sp>
      <p:sp>
        <p:nvSpPr>
          <p:cNvPr id="27" name="Organigramme : Alternative 26"/>
          <p:cNvSpPr/>
          <p:nvPr/>
        </p:nvSpPr>
        <p:spPr>
          <a:xfrm>
            <a:off x="2478309" y="2925737"/>
            <a:ext cx="5556208" cy="864096"/>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L’animation nationale du réseau </a:t>
            </a:r>
            <a:r>
              <a:rPr lang="fr-FR" sz="1600" b="1" dirty="0" smtClean="0">
                <a:solidFill>
                  <a:srgbClr val="EEECE1">
                    <a:lumMod val="25000"/>
                  </a:srgbClr>
                </a:solidFill>
              </a:rPr>
              <a:t>RH</a:t>
            </a:r>
            <a:endParaRPr lang="fr-FR" sz="1600" b="1" dirty="0">
              <a:solidFill>
                <a:srgbClr val="EEECE1">
                  <a:lumMod val="25000"/>
                </a:srgbClr>
              </a:solidFill>
            </a:endParaRPr>
          </a:p>
        </p:txBody>
      </p:sp>
      <p:sp>
        <p:nvSpPr>
          <p:cNvPr id="28" name="Organigramme : Alternative 27"/>
          <p:cNvSpPr/>
          <p:nvPr/>
        </p:nvSpPr>
        <p:spPr>
          <a:xfrm>
            <a:off x="2469528" y="4438128"/>
            <a:ext cx="5556208" cy="575841"/>
          </a:xfrm>
          <a:prstGeom prst="flowChartAlternateProcess">
            <a:avLst/>
          </a:prstGeom>
          <a:solidFill>
            <a:schemeClr val="accent1">
              <a:lumMod val="60000"/>
              <a:lumOff val="4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r">
              <a:tabLst>
                <a:tab pos="1076325" algn="l"/>
              </a:tabLst>
            </a:pPr>
            <a:r>
              <a:rPr lang="fr-FR" sz="1600" b="1" dirty="0"/>
              <a:t>	</a:t>
            </a:r>
            <a:r>
              <a:rPr lang="fr-FR" sz="1600" b="1" dirty="0">
                <a:solidFill>
                  <a:srgbClr val="EEECE1">
                    <a:lumMod val="25000"/>
                  </a:srgbClr>
                </a:solidFill>
              </a:rPr>
              <a:t>Les outils de pilotage </a:t>
            </a:r>
            <a:r>
              <a:rPr lang="fr-FR" sz="1600" b="1" dirty="0" smtClean="0">
                <a:solidFill>
                  <a:srgbClr val="EEECE1">
                    <a:lumMod val="25000"/>
                  </a:srgbClr>
                </a:solidFill>
              </a:rPr>
              <a:t>RH</a:t>
            </a:r>
            <a:endParaRPr lang="fr-FR" sz="1600" b="1" dirty="0">
              <a:solidFill>
                <a:srgbClr val="EEECE1">
                  <a:lumMod val="25000"/>
                </a:srgbClr>
              </a:solidFill>
            </a:endParaRPr>
          </a:p>
        </p:txBody>
      </p:sp>
      <p:sp>
        <p:nvSpPr>
          <p:cNvPr id="29" name="Ellipse 28"/>
          <p:cNvSpPr/>
          <p:nvPr/>
        </p:nvSpPr>
        <p:spPr>
          <a:xfrm>
            <a:off x="470866" y="1962304"/>
            <a:ext cx="3024336" cy="289467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Axe 5 - Piloter et accompagner la performance des ressources humaines</a:t>
            </a:r>
          </a:p>
        </p:txBody>
      </p:sp>
      <p:sp>
        <p:nvSpPr>
          <p:cNvPr id="30" name="Bouée 29"/>
          <p:cNvSpPr/>
          <p:nvPr/>
        </p:nvSpPr>
        <p:spPr>
          <a:xfrm>
            <a:off x="298562" y="1733300"/>
            <a:ext cx="3384376" cy="3352678"/>
          </a:xfrm>
          <a:prstGeom prst="donut">
            <a:avLst>
              <a:gd name="adj" fmla="val 7022"/>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Organigramme : Multidocument 14"/>
          <p:cNvSpPr/>
          <p:nvPr/>
        </p:nvSpPr>
        <p:spPr>
          <a:xfrm>
            <a:off x="8111431" y="1634130"/>
            <a:ext cx="3240359"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Les actions mises en place </a:t>
            </a:r>
          </a:p>
          <a:p>
            <a:pPr marL="171450" indent="-171450">
              <a:buFont typeface="Arial" panose="020B0604020202020204" pitchFamily="34" charset="0"/>
              <a:buChar char="•"/>
            </a:pPr>
            <a:r>
              <a:rPr lang="fr-FR" sz="1200" b="1" dirty="0">
                <a:solidFill>
                  <a:schemeClr val="tx1"/>
                </a:solidFill>
              </a:rPr>
              <a:t>Les attentes</a:t>
            </a:r>
          </a:p>
        </p:txBody>
      </p:sp>
      <p:sp>
        <p:nvSpPr>
          <p:cNvPr id="16" name="Organigramme : Multidocument 15"/>
          <p:cNvSpPr/>
          <p:nvPr/>
        </p:nvSpPr>
        <p:spPr>
          <a:xfrm>
            <a:off x="8189537" y="2990851"/>
            <a:ext cx="3240359"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Satisfaction/attentes</a:t>
            </a:r>
          </a:p>
        </p:txBody>
      </p:sp>
      <p:sp>
        <p:nvSpPr>
          <p:cNvPr id="17" name="Organigramme : Multidocument 16"/>
          <p:cNvSpPr/>
          <p:nvPr/>
        </p:nvSpPr>
        <p:spPr>
          <a:xfrm>
            <a:off x="8111430" y="4331663"/>
            <a:ext cx="3456384" cy="682306"/>
          </a:xfrm>
          <a:prstGeom prst="flowChartMultidocument">
            <a:avLst/>
          </a:prstGeom>
          <a:solidFill>
            <a:srgbClr val="99CC00"/>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200" b="1" dirty="0">
                <a:solidFill>
                  <a:schemeClr val="tx1"/>
                </a:solidFill>
              </a:rPr>
              <a:t>Connaissance des outils</a:t>
            </a:r>
          </a:p>
          <a:p>
            <a:pPr marL="171450" indent="-171450">
              <a:buFont typeface="Arial" panose="020B0604020202020204" pitchFamily="34" charset="0"/>
              <a:buChar char="•"/>
            </a:pPr>
            <a:r>
              <a:rPr lang="fr-FR" sz="1200" b="1" dirty="0">
                <a:solidFill>
                  <a:schemeClr val="tx1"/>
                </a:solidFill>
              </a:rPr>
              <a:t>Satisfaction/attentes/accompagnement</a:t>
            </a:r>
          </a:p>
        </p:txBody>
      </p:sp>
    </p:spTree>
    <p:extLst>
      <p:ext uri="{BB962C8B-B14F-4D97-AF65-F5344CB8AC3E}">
        <p14:creationId xmlns:p14="http://schemas.microsoft.com/office/powerpoint/2010/main" val="4531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bwMode="auto">
          <a:xfrm>
            <a:off x="5280335" y="4725172"/>
            <a:ext cx="6527876" cy="935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50" tIns="54425" rIns="108850" bIns="54425" numCol="1" anchor="ctr" anchorCtr="0" compatLnSpc="1">
            <a:prstTxWarp prst="textNoShape">
              <a:avLst/>
            </a:prstTxWarp>
          </a:bodyPr>
          <a:lstStyle>
            <a:lvl1pPr algn="r" rtl="0" eaLnBrk="0" fontAlgn="base" hangingPunct="0">
              <a:spcBef>
                <a:spcPct val="0"/>
              </a:spcBef>
              <a:spcAft>
                <a:spcPct val="0"/>
              </a:spcAft>
              <a:defRPr sz="3600" b="1" kern="1200" cap="all" baseline="0">
                <a:solidFill>
                  <a:schemeClr val="bg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endParaRPr lang="fr-FR" sz="2900" dirty="0">
              <a:solidFill>
                <a:srgbClr val="F79646">
                  <a:lumMod val="75000"/>
                </a:srgbClr>
              </a:solidFill>
            </a:endParaRPr>
          </a:p>
        </p:txBody>
      </p:sp>
      <p:sp>
        <p:nvSpPr>
          <p:cNvPr id="6" name="Titre 1"/>
          <p:cNvSpPr txBox="1">
            <a:spLocks/>
          </p:cNvSpPr>
          <p:nvPr/>
        </p:nvSpPr>
        <p:spPr bwMode="auto">
          <a:xfrm>
            <a:off x="3804446" y="4219933"/>
            <a:ext cx="8016960" cy="720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850" tIns="54425" rIns="108850" bIns="54425" numCol="1" anchor="ctr" anchorCtr="0" compatLnSpc="1">
            <a:prstTxWarp prst="textNoShape">
              <a:avLst/>
            </a:prstTxWarp>
          </a:bodyPr>
          <a:lstStyle>
            <a:lvl1pPr algn="r" rtl="0" eaLnBrk="0" fontAlgn="base" hangingPunct="0">
              <a:spcBef>
                <a:spcPct val="0"/>
              </a:spcBef>
              <a:spcAft>
                <a:spcPct val="0"/>
              </a:spcAft>
              <a:defRPr sz="3600" b="1" kern="1200" cap="all" baseline="0">
                <a:solidFill>
                  <a:schemeClr val="bg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ctr" eaLnBrk="1" hangingPunct="1">
              <a:defRPr/>
            </a:pPr>
            <a:r>
              <a:rPr lang="fr-FR" sz="3300" dirty="0" smtClean="0"/>
              <a:t>Bilan du questionnaire SDRH</a:t>
            </a:r>
            <a:endParaRPr lang="fr-FR" sz="3300" dirty="0"/>
          </a:p>
        </p:txBody>
      </p:sp>
    </p:spTree>
    <p:extLst>
      <p:ext uri="{BB962C8B-B14F-4D97-AF65-F5344CB8AC3E}">
        <p14:creationId xmlns:p14="http://schemas.microsoft.com/office/powerpoint/2010/main" val="371659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28066</TotalTime>
  <Words>4251</Words>
  <Application>Microsoft Office PowerPoint</Application>
  <PresentationFormat>Personnalisé</PresentationFormat>
  <Paragraphs>321</Paragraphs>
  <Slides>24</Slides>
  <Notes>19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24</vt:i4>
      </vt:variant>
    </vt:vector>
  </HeadingPairs>
  <TitlesOfParts>
    <vt:vector size="29" baseType="lpstr">
      <vt:lpstr>Arial</vt:lpstr>
      <vt:lpstr>Calibri</vt:lpstr>
      <vt:lpstr>Courier New</vt:lpstr>
      <vt:lpstr>Wingdings</vt:lpstr>
      <vt:lpstr>1_Thème Office</vt:lpstr>
      <vt:lpstr>Présentation PowerPoint</vt:lpstr>
      <vt:lpstr>Présentation PowerPoint</vt:lpstr>
      <vt:lpstr>Bilan sdrh 2019-2022 / Prochain sdrh  2023 -2027 </vt:lpstr>
      <vt:lpstr>Elaboration SDRH 2023 - 2027</vt:lpstr>
      <vt:lpstr>Focus sur le questionnaire RH - thématiques</vt:lpstr>
      <vt:lpstr>Focus sur le questionnaire RH - thématiques</vt:lpstr>
      <vt:lpstr>Focus sur le questionnaire RH - thématiques</vt:lpstr>
      <vt:lpstr>Focus sur le questionnaire RH - thématiques</vt:lpstr>
      <vt:lpstr>Présentation PowerPoint</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lpstr>Bilan questionnaire</vt:lpstr>
    </vt:vector>
  </TitlesOfParts>
  <Company>CNAMTS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DIEZ</dc:creator>
  <cp:lastModifiedBy>AILLET VERONIQUE (CNAM / Paris)</cp:lastModifiedBy>
  <cp:revision>1014</cp:revision>
  <cp:lastPrinted>2023-03-21T08:03:31Z</cp:lastPrinted>
  <dcterms:created xsi:type="dcterms:W3CDTF">2016-02-04T13:37:48Z</dcterms:created>
  <dcterms:modified xsi:type="dcterms:W3CDTF">2023-08-02T16:08:16Z</dcterms:modified>
</cp:coreProperties>
</file>